
<file path=[Content_Types].xml><?xml version="1.0" encoding="utf-8"?>
<Types xmlns="http://schemas.openxmlformats.org/package/2006/content-types">
  <Default Extension="gif" ContentType="image/gif"/>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56" r:id="rId5"/>
    <p:sldId id="262" r:id="rId6"/>
    <p:sldId id="269" r:id="rId7"/>
    <p:sldId id="263" r:id="rId8"/>
    <p:sldId id="264" r:id="rId9"/>
    <p:sldId id="265" r:id="rId10"/>
    <p:sldId id="266" r:id="rId11"/>
    <p:sldId id="267" r:id="rId12"/>
    <p:sldId id="270" r:id="rId13"/>
    <p:sldId id="268" r:id="rId14"/>
    <p:sldId id="272"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Συντάκτης" initials="Α"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4660"/>
  </p:normalViewPr>
  <p:slideViewPr>
    <p:cSldViewPr snapToGrid="0">
      <p:cViewPr varScale="1">
        <p:scale>
          <a:sx n="74" d="100"/>
          <a:sy n="74" d="100"/>
        </p:scale>
        <p:origin x="43"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Top</a:t>
            </a:r>
            <a:r>
              <a:rPr lang="en-US" baseline="0" dirty="0"/>
              <a:t> 10</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l-G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Overall</c:v>
                </c:pt>
              </c:strCache>
            </c:strRef>
          </c:tx>
          <c:spPr>
            <a:solidFill>
              <a:schemeClr val="accent1"/>
            </a:solidFill>
            <a:ln>
              <a:noFill/>
            </a:ln>
            <a:effectLst/>
            <a:sp3d/>
          </c:spPr>
          <c:invertIfNegative val="0"/>
          <c:dLbls>
            <c:dLbl>
              <c:idx val="0"/>
              <c:layout>
                <c:manualLayout>
                  <c:x val="-6.2053986968662739E-3"/>
                  <c:y val="-2.918642495710514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400-4FB4-B52E-28B9CF5DC8FF}"/>
                </c:ext>
              </c:extLst>
            </c:dLbl>
            <c:dLbl>
              <c:idx val="1"/>
              <c:layout>
                <c:manualLayout>
                  <c:x val="-9.9286379149860614E-3"/>
                  <c:y val="-5.350782762770201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A400-4FB4-B52E-28B9CF5DC8FF}"/>
                </c:ext>
              </c:extLst>
            </c:dLbl>
            <c:dLbl>
              <c:idx val="2"/>
              <c:layout>
                <c:manualLayout>
                  <c:x val="-3.7232392181197642E-3"/>
                  <c:y val="1.75118549742630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400-4FB4-B52E-28B9CF5DC8FF}"/>
                </c:ext>
              </c:extLst>
            </c:dLbl>
            <c:dLbl>
              <c:idx val="3"/>
              <c:layout>
                <c:manualLayout>
                  <c:x val="-6.205398696866319E-3"/>
                  <c:y val="8.755927487131543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A400-4FB4-B52E-28B9CF5DC8FF}"/>
                </c:ext>
              </c:extLst>
            </c:dLbl>
            <c:dLbl>
              <c:idx val="4"/>
              <c:layout>
                <c:manualLayout>
                  <c:x val="-8.6875581756128747E-3"/>
                  <c:y val="8.755927487131543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A400-4FB4-B52E-28B9CF5DC8FF}"/>
                </c:ext>
              </c:extLst>
            </c:dLbl>
            <c:dLbl>
              <c:idx val="8"/>
              <c:layout>
                <c:manualLayout>
                  <c:x val="-1.489295687247914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400-4FB4-B52E-28B9CF5DC8F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United States</c:v>
                </c:pt>
                <c:pt idx="1">
                  <c:v>Myanmar</c:v>
                </c:pt>
                <c:pt idx="2">
                  <c:v>New Zealand</c:v>
                </c:pt>
                <c:pt idx="3">
                  <c:v>Australia</c:v>
                </c:pt>
                <c:pt idx="4">
                  <c:v>Ireland</c:v>
                </c:pt>
                <c:pt idx="5">
                  <c:v>Canada</c:v>
                </c:pt>
                <c:pt idx="6">
                  <c:v>United Kingdom</c:v>
                </c:pt>
                <c:pt idx="7">
                  <c:v>Netherlands</c:v>
                </c:pt>
                <c:pt idx="8">
                  <c:v>Sri Lanka</c:v>
                </c:pt>
                <c:pt idx="9">
                  <c:v>Indonesia</c:v>
                </c:pt>
              </c:strCache>
            </c:strRef>
          </c:cat>
          <c:val>
            <c:numRef>
              <c:f>Sheet1!$B$2:$B$11</c:f>
              <c:numCache>
                <c:formatCode>0%</c:formatCode>
                <c:ptCount val="10"/>
                <c:pt idx="0">
                  <c:v>0.57999999999999996</c:v>
                </c:pt>
                <c:pt idx="1">
                  <c:v>0.57999999999999996</c:v>
                </c:pt>
                <c:pt idx="2">
                  <c:v>0.56999999999999995</c:v>
                </c:pt>
                <c:pt idx="3">
                  <c:v>0.56000000000000005</c:v>
                </c:pt>
                <c:pt idx="4">
                  <c:v>0.56000000000000005</c:v>
                </c:pt>
                <c:pt idx="5">
                  <c:v>0.55000000000000004</c:v>
                </c:pt>
                <c:pt idx="6">
                  <c:v>0.54</c:v>
                </c:pt>
                <c:pt idx="7">
                  <c:v>0.53</c:v>
                </c:pt>
                <c:pt idx="8">
                  <c:v>0.51</c:v>
                </c:pt>
                <c:pt idx="9">
                  <c:v>0.5</c:v>
                </c:pt>
              </c:numCache>
            </c:numRef>
          </c:val>
          <c:extLst>
            <c:ext xmlns:c16="http://schemas.microsoft.com/office/drawing/2014/chart" uri="{C3380CC4-5D6E-409C-BE32-E72D297353CC}">
              <c16:uniqueId val="{00000000-A400-4FB4-B52E-28B9CF5DC8FF}"/>
            </c:ext>
          </c:extLst>
        </c:ser>
        <c:ser>
          <c:idx val="1"/>
          <c:order val="1"/>
          <c:tx>
            <c:strRef>
              <c:f>Sheet1!$C$1</c:f>
              <c:strCache>
                <c:ptCount val="1"/>
                <c:pt idx="0">
                  <c:v>Donations </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United States</c:v>
                </c:pt>
                <c:pt idx="1">
                  <c:v>Myanmar</c:v>
                </c:pt>
                <c:pt idx="2">
                  <c:v>New Zealand</c:v>
                </c:pt>
                <c:pt idx="3">
                  <c:v>Australia</c:v>
                </c:pt>
                <c:pt idx="4">
                  <c:v>Ireland</c:v>
                </c:pt>
                <c:pt idx="5">
                  <c:v>Canada</c:v>
                </c:pt>
                <c:pt idx="6">
                  <c:v>United Kingdom</c:v>
                </c:pt>
                <c:pt idx="7">
                  <c:v>Netherlands</c:v>
                </c:pt>
                <c:pt idx="8">
                  <c:v>Sri Lanka</c:v>
                </c:pt>
                <c:pt idx="9">
                  <c:v>Indonesia</c:v>
                </c:pt>
              </c:strCache>
            </c:strRef>
          </c:cat>
          <c:val>
            <c:numRef>
              <c:f>Sheet1!$C$2:$C$11</c:f>
              <c:numCache>
                <c:formatCode>0%</c:formatCode>
                <c:ptCount val="10"/>
                <c:pt idx="0">
                  <c:v>0.61</c:v>
                </c:pt>
                <c:pt idx="1">
                  <c:v>0.81</c:v>
                </c:pt>
                <c:pt idx="2">
                  <c:v>0.65</c:v>
                </c:pt>
                <c:pt idx="3">
                  <c:v>0.68</c:v>
                </c:pt>
                <c:pt idx="4">
                  <c:v>0.69</c:v>
                </c:pt>
                <c:pt idx="5">
                  <c:v>0.63</c:v>
                </c:pt>
                <c:pt idx="6">
                  <c:v>0.71</c:v>
                </c:pt>
                <c:pt idx="7">
                  <c:v>0.71</c:v>
                </c:pt>
                <c:pt idx="8">
                  <c:v>0.5</c:v>
                </c:pt>
                <c:pt idx="9">
                  <c:v>0.69</c:v>
                </c:pt>
              </c:numCache>
            </c:numRef>
          </c:val>
          <c:extLst>
            <c:ext xmlns:c16="http://schemas.microsoft.com/office/drawing/2014/chart" uri="{C3380CC4-5D6E-409C-BE32-E72D297353CC}">
              <c16:uniqueId val="{00000001-A400-4FB4-B52E-28B9CF5DC8FF}"/>
            </c:ext>
          </c:extLst>
        </c:ser>
        <c:ser>
          <c:idx val="2"/>
          <c:order val="2"/>
          <c:tx>
            <c:strRef>
              <c:f>Sheet1!$D$1</c:f>
              <c:strCache>
                <c:ptCount val="1"/>
                <c:pt idx="0">
                  <c:v>Helping Strangers</c:v>
                </c:pt>
              </c:strCache>
            </c:strRef>
          </c:tx>
          <c:spPr>
            <a:solidFill>
              <a:schemeClr val="accent3"/>
            </a:solidFill>
            <a:ln>
              <a:noFill/>
            </a:ln>
            <a:effectLst/>
            <a:sp3d/>
          </c:spPr>
          <c:invertIfNegative val="0"/>
          <c:dLbls>
            <c:dLbl>
              <c:idx val="1"/>
              <c:layout>
                <c:manualLayout>
                  <c:x val="1.2410797393732548E-2"/>
                  <c:y val="-1.16745699828420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400-4FB4-B52E-28B9CF5DC8FF}"/>
                </c:ext>
              </c:extLst>
            </c:dLbl>
            <c:dLbl>
              <c:idx val="2"/>
              <c:layout>
                <c:manualLayout>
                  <c:x val="1.4892956872479057E-2"/>
                  <c:y val="2.918642495710514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400-4FB4-B52E-28B9CF5DC8FF}"/>
                </c:ext>
              </c:extLst>
            </c:dLbl>
            <c:dLbl>
              <c:idx val="3"/>
              <c:layout>
                <c:manualLayout>
                  <c:x val="1.4892956872479012E-2"/>
                  <c:y val="5.83728499142102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A400-4FB4-B52E-28B9CF5DC8FF}"/>
                </c:ext>
              </c:extLst>
            </c:dLbl>
            <c:dLbl>
              <c:idx val="5"/>
              <c:layout>
                <c:manualLayout>
                  <c:x val="1.8616196090598822E-2"/>
                  <c:y val="5.837284991421029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400-4FB4-B52E-28B9CF5DC8FF}"/>
                </c:ext>
              </c:extLst>
            </c:dLbl>
            <c:dLbl>
              <c:idx val="8"/>
              <c:layout>
                <c:manualLayout>
                  <c:x val="8.6875581756127827E-3"/>
                  <c:y val="2.918642495710514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A400-4FB4-B52E-28B9CF5DC8F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United States</c:v>
                </c:pt>
                <c:pt idx="1">
                  <c:v>Myanmar</c:v>
                </c:pt>
                <c:pt idx="2">
                  <c:v>New Zealand</c:v>
                </c:pt>
                <c:pt idx="3">
                  <c:v>Australia</c:v>
                </c:pt>
                <c:pt idx="4">
                  <c:v>Ireland</c:v>
                </c:pt>
                <c:pt idx="5">
                  <c:v>Canada</c:v>
                </c:pt>
                <c:pt idx="6">
                  <c:v>United Kingdom</c:v>
                </c:pt>
                <c:pt idx="7">
                  <c:v>Netherlands</c:v>
                </c:pt>
                <c:pt idx="8">
                  <c:v>Sri Lanka</c:v>
                </c:pt>
                <c:pt idx="9">
                  <c:v>Indonesia</c:v>
                </c:pt>
              </c:strCache>
            </c:strRef>
          </c:cat>
          <c:val>
            <c:numRef>
              <c:f>Sheet1!$D$2:$D$11</c:f>
              <c:numCache>
                <c:formatCode>0%</c:formatCode>
                <c:ptCount val="10"/>
                <c:pt idx="0">
                  <c:v>0.72</c:v>
                </c:pt>
                <c:pt idx="1">
                  <c:v>0.49</c:v>
                </c:pt>
                <c:pt idx="2">
                  <c:v>0.64</c:v>
                </c:pt>
                <c:pt idx="3">
                  <c:v>0.64</c:v>
                </c:pt>
                <c:pt idx="4">
                  <c:v>0.62</c:v>
                </c:pt>
                <c:pt idx="5">
                  <c:v>0.64</c:v>
                </c:pt>
                <c:pt idx="6">
                  <c:v>0.6</c:v>
                </c:pt>
                <c:pt idx="7">
                  <c:v>0.53</c:v>
                </c:pt>
                <c:pt idx="8">
                  <c:v>0.55000000000000004</c:v>
                </c:pt>
                <c:pt idx="9">
                  <c:v>0.42</c:v>
                </c:pt>
              </c:numCache>
            </c:numRef>
          </c:val>
          <c:extLst>
            <c:ext xmlns:c16="http://schemas.microsoft.com/office/drawing/2014/chart" uri="{C3380CC4-5D6E-409C-BE32-E72D297353CC}">
              <c16:uniqueId val="{00000003-A400-4FB4-B52E-28B9CF5DC8FF}"/>
            </c:ext>
          </c:extLst>
        </c:ser>
        <c:ser>
          <c:idx val="3"/>
          <c:order val="3"/>
          <c:tx>
            <c:strRef>
              <c:f>Sheet1!$E$1</c:f>
              <c:strCache>
                <c:ptCount val="1"/>
                <c:pt idx="0">
                  <c:v>Time Volunteered</c:v>
                </c:pt>
              </c:strCache>
            </c:strRef>
          </c:tx>
          <c:spPr>
            <a:solidFill>
              <a:schemeClr val="accent4"/>
            </a:solidFill>
            <a:ln>
              <a:noFill/>
            </a:ln>
            <a:effectLst/>
            <a:sp3d/>
          </c:spPr>
          <c:invertIfNegative val="0"/>
          <c:dLbls>
            <c:dLbl>
              <c:idx val="1"/>
              <c:layout>
                <c:manualLayout>
                  <c:x val="1.2410797393732503E-2"/>
                  <c:y val="-5.3507827627702014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400-4FB4-B52E-28B9CF5DC8FF}"/>
                </c:ext>
              </c:extLst>
            </c:dLbl>
            <c:dLbl>
              <c:idx val="9"/>
              <c:layout>
                <c:manualLayout>
                  <c:x val="1.4892956872479057E-2"/>
                  <c:y val="1.45932124785525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400-4FB4-B52E-28B9CF5DC8F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United States</c:v>
                </c:pt>
                <c:pt idx="1">
                  <c:v>Myanmar</c:v>
                </c:pt>
                <c:pt idx="2">
                  <c:v>New Zealand</c:v>
                </c:pt>
                <c:pt idx="3">
                  <c:v>Australia</c:v>
                </c:pt>
                <c:pt idx="4">
                  <c:v>Ireland</c:v>
                </c:pt>
                <c:pt idx="5">
                  <c:v>Canada</c:v>
                </c:pt>
                <c:pt idx="6">
                  <c:v>United Kingdom</c:v>
                </c:pt>
                <c:pt idx="7">
                  <c:v>Netherlands</c:v>
                </c:pt>
                <c:pt idx="8">
                  <c:v>Sri Lanka</c:v>
                </c:pt>
                <c:pt idx="9">
                  <c:v>Indonesia</c:v>
                </c:pt>
              </c:strCache>
            </c:strRef>
          </c:cat>
          <c:val>
            <c:numRef>
              <c:f>Sheet1!$E$2:$E$11</c:f>
              <c:numCache>
                <c:formatCode>0%</c:formatCode>
                <c:ptCount val="10"/>
                <c:pt idx="0">
                  <c:v>0.42</c:v>
                </c:pt>
                <c:pt idx="1">
                  <c:v>0.43</c:v>
                </c:pt>
                <c:pt idx="2">
                  <c:v>0.41</c:v>
                </c:pt>
                <c:pt idx="3">
                  <c:v>0.37</c:v>
                </c:pt>
                <c:pt idx="4">
                  <c:v>0.38</c:v>
                </c:pt>
                <c:pt idx="5">
                  <c:v>0.37</c:v>
                </c:pt>
                <c:pt idx="6">
                  <c:v>0.3</c:v>
                </c:pt>
                <c:pt idx="7">
                  <c:v>0.36</c:v>
                </c:pt>
                <c:pt idx="8">
                  <c:v>0.46</c:v>
                </c:pt>
                <c:pt idx="9">
                  <c:v>0.4</c:v>
                </c:pt>
              </c:numCache>
            </c:numRef>
          </c:val>
          <c:extLst>
            <c:ext xmlns:c16="http://schemas.microsoft.com/office/drawing/2014/chart" uri="{C3380CC4-5D6E-409C-BE32-E72D297353CC}">
              <c16:uniqueId val="{00000004-A400-4FB4-B52E-28B9CF5DC8FF}"/>
            </c:ext>
          </c:extLst>
        </c:ser>
        <c:dLbls>
          <c:showLegendKey val="0"/>
          <c:showVal val="1"/>
          <c:showCatName val="0"/>
          <c:showSerName val="0"/>
          <c:showPercent val="0"/>
          <c:showBubbleSize val="0"/>
        </c:dLbls>
        <c:gapWidth val="150"/>
        <c:shape val="box"/>
        <c:axId val="55332136"/>
        <c:axId val="55332464"/>
        <c:axId val="0"/>
      </c:bar3DChart>
      <c:catAx>
        <c:axId val="553321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crossAx val="55332464"/>
        <c:crosses val="autoZero"/>
        <c:auto val="1"/>
        <c:lblAlgn val="ctr"/>
        <c:lblOffset val="100"/>
        <c:noMultiLvlLbl val="0"/>
      </c:catAx>
      <c:valAx>
        <c:axId val="55332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crossAx val="55332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#125</a:t>
            </a:r>
          </a:p>
        </c:rich>
      </c:tx>
      <c:layout>
        <c:manualLayout>
          <c:xMode val="edge"/>
          <c:yMode val="edge"/>
          <c:x val="0.45044060773818101"/>
          <c:y val="1.75118549742630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l-GR"/>
        </a:p>
      </c:txPr>
    </c:title>
    <c:autoTitleDeleted val="0"/>
    <c:plotArea>
      <c:layout/>
      <c:barChart>
        <c:barDir val="col"/>
        <c:grouping val="clustered"/>
        <c:varyColors val="0"/>
        <c:ser>
          <c:idx val="0"/>
          <c:order val="0"/>
          <c:tx>
            <c:strRef>
              <c:f>Sheet1!$B$1</c:f>
              <c:strCache>
                <c:ptCount val="1"/>
                <c:pt idx="0">
                  <c:v>Overall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Palestine</c:v>
                </c:pt>
                <c:pt idx="1">
                  <c:v>Serbia</c:v>
                </c:pt>
                <c:pt idx="2">
                  <c:v>Yemen</c:v>
                </c:pt>
                <c:pt idx="3">
                  <c:v>Greece</c:v>
                </c:pt>
              </c:strCache>
            </c:strRef>
          </c:cat>
          <c:val>
            <c:numRef>
              <c:f>Sheet1!$B$2:$B$5</c:f>
              <c:numCache>
                <c:formatCode>0%</c:formatCode>
                <c:ptCount val="4"/>
                <c:pt idx="0">
                  <c:v>0.19</c:v>
                </c:pt>
                <c:pt idx="1">
                  <c:v>0.19</c:v>
                </c:pt>
                <c:pt idx="2">
                  <c:v>0.17</c:v>
                </c:pt>
                <c:pt idx="3">
                  <c:v>0.16</c:v>
                </c:pt>
              </c:numCache>
            </c:numRef>
          </c:val>
          <c:extLst>
            <c:ext xmlns:c16="http://schemas.microsoft.com/office/drawing/2014/chart" uri="{C3380CC4-5D6E-409C-BE32-E72D297353CC}">
              <c16:uniqueId val="{00000000-C5FD-4C0C-9813-DDDA64E3CDBC}"/>
            </c:ext>
          </c:extLst>
        </c:ser>
        <c:ser>
          <c:idx val="1"/>
          <c:order val="1"/>
          <c:tx>
            <c:strRef>
              <c:f>Sheet1!$C$1</c:f>
              <c:strCache>
                <c:ptCount val="1"/>
                <c:pt idx="0">
                  <c:v>Donations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Palestine</c:v>
                </c:pt>
                <c:pt idx="1">
                  <c:v>Serbia</c:v>
                </c:pt>
                <c:pt idx="2">
                  <c:v>Yemen</c:v>
                </c:pt>
                <c:pt idx="3">
                  <c:v>Greece</c:v>
                </c:pt>
              </c:strCache>
            </c:strRef>
          </c:cat>
          <c:val>
            <c:numRef>
              <c:f>Sheet1!$C$2:$C$5</c:f>
              <c:numCache>
                <c:formatCode>0%</c:formatCode>
                <c:ptCount val="4"/>
                <c:pt idx="0">
                  <c:v>0.1</c:v>
                </c:pt>
                <c:pt idx="1">
                  <c:v>0.22</c:v>
                </c:pt>
                <c:pt idx="2">
                  <c:v>0.06</c:v>
                </c:pt>
                <c:pt idx="3">
                  <c:v>7.0000000000000007E-2</c:v>
                </c:pt>
              </c:numCache>
            </c:numRef>
          </c:val>
          <c:extLst>
            <c:ext xmlns:c16="http://schemas.microsoft.com/office/drawing/2014/chart" uri="{C3380CC4-5D6E-409C-BE32-E72D297353CC}">
              <c16:uniqueId val="{00000001-C5FD-4C0C-9813-DDDA64E3CDBC}"/>
            </c:ext>
          </c:extLst>
        </c:ser>
        <c:ser>
          <c:idx val="2"/>
          <c:order val="2"/>
          <c:tx>
            <c:strRef>
              <c:f>Sheet1!$D$1</c:f>
              <c:strCache>
                <c:ptCount val="1"/>
                <c:pt idx="0">
                  <c:v>Helping Strangers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Palestine</c:v>
                </c:pt>
                <c:pt idx="1">
                  <c:v>Serbia</c:v>
                </c:pt>
                <c:pt idx="2">
                  <c:v>Yemen</c:v>
                </c:pt>
                <c:pt idx="3">
                  <c:v>Greece</c:v>
                </c:pt>
              </c:strCache>
            </c:strRef>
          </c:cat>
          <c:val>
            <c:numRef>
              <c:f>Sheet1!$D$2:$D$5</c:f>
              <c:numCache>
                <c:formatCode>0%</c:formatCode>
                <c:ptCount val="4"/>
                <c:pt idx="0">
                  <c:v>0.38</c:v>
                </c:pt>
                <c:pt idx="1">
                  <c:v>0.28000000000000003</c:v>
                </c:pt>
                <c:pt idx="2">
                  <c:v>0.41</c:v>
                </c:pt>
                <c:pt idx="3">
                  <c:v>0.36</c:v>
                </c:pt>
              </c:numCache>
            </c:numRef>
          </c:val>
          <c:extLst>
            <c:ext xmlns:c16="http://schemas.microsoft.com/office/drawing/2014/chart" uri="{C3380CC4-5D6E-409C-BE32-E72D297353CC}">
              <c16:uniqueId val="{00000002-C5FD-4C0C-9813-DDDA64E3CDBC}"/>
            </c:ext>
          </c:extLst>
        </c:ser>
        <c:ser>
          <c:idx val="3"/>
          <c:order val="3"/>
          <c:tx>
            <c:strRef>
              <c:f>Sheet1!$E$1</c:f>
              <c:strCache>
                <c:ptCount val="1"/>
                <c:pt idx="0">
                  <c:v>Time Volunteered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l-G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Palestine</c:v>
                </c:pt>
                <c:pt idx="1">
                  <c:v>Serbia</c:v>
                </c:pt>
                <c:pt idx="2">
                  <c:v>Yemen</c:v>
                </c:pt>
                <c:pt idx="3">
                  <c:v>Greece</c:v>
                </c:pt>
              </c:strCache>
            </c:strRef>
          </c:cat>
          <c:val>
            <c:numRef>
              <c:f>Sheet1!$E$2:$E$5</c:f>
              <c:numCache>
                <c:formatCode>0%</c:formatCode>
                <c:ptCount val="4"/>
                <c:pt idx="0">
                  <c:v>0.08</c:v>
                </c:pt>
                <c:pt idx="1">
                  <c:v>0.06</c:v>
                </c:pt>
                <c:pt idx="2">
                  <c:v>0.05</c:v>
                </c:pt>
                <c:pt idx="3">
                  <c:v>0.06</c:v>
                </c:pt>
              </c:numCache>
            </c:numRef>
          </c:val>
          <c:extLst>
            <c:ext xmlns:c16="http://schemas.microsoft.com/office/drawing/2014/chart" uri="{C3380CC4-5D6E-409C-BE32-E72D297353CC}">
              <c16:uniqueId val="{00000003-C5FD-4C0C-9813-DDDA64E3CDBC}"/>
            </c:ext>
          </c:extLst>
        </c:ser>
        <c:dLbls>
          <c:dLblPos val="outEnd"/>
          <c:showLegendKey val="0"/>
          <c:showVal val="1"/>
          <c:showCatName val="0"/>
          <c:showSerName val="0"/>
          <c:showPercent val="0"/>
          <c:showBubbleSize val="0"/>
        </c:dLbls>
        <c:gapWidth val="219"/>
        <c:overlap val="-27"/>
        <c:axId val="653413176"/>
        <c:axId val="653407600"/>
      </c:barChart>
      <c:catAx>
        <c:axId val="653413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crossAx val="653407600"/>
        <c:crosses val="autoZero"/>
        <c:auto val="1"/>
        <c:lblAlgn val="ctr"/>
        <c:lblOffset val="100"/>
        <c:noMultiLvlLbl val="0"/>
      </c:catAx>
      <c:valAx>
        <c:axId val="6534076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crossAx val="653413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4/10/2021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4/10/2021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4/10/2021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4/10/2021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4/10/2021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media" Target="../media/media4.m4a"/><Relationship Id="rId7" Type="http://schemas.openxmlformats.org/officeDocument/2006/relationships/image" Target="../media/image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1.png"/><Relationship Id="rId5" Type="http://schemas.openxmlformats.org/officeDocument/2006/relationships/slideLayout" Target="../slideLayouts/slideLayout7.xml"/><Relationship Id="rId4" Type="http://schemas.openxmlformats.org/officeDocument/2006/relationships/audio" Target="../media/media4.m4a"/></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chart" Target="../charts/chart2.xml"/><Relationship Id="rId9" Type="http://schemas.openxmlformats.org/officeDocument/2006/relationships/image" Target="../media/image1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4">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Welcome</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209800" y="4464028"/>
            <a:ext cx="9144000" cy="1641490"/>
          </a:xfrm>
        </p:spPr>
        <p:txBody>
          <a:bodyPr>
            <a:normAutofit fontScale="90000"/>
          </a:bodyPr>
          <a:lstStyle/>
          <a:p>
            <a:r>
              <a:rPr lang="en-US" dirty="0"/>
              <a:t>The </a:t>
            </a:r>
            <a:r>
              <a:rPr lang="en-US" dirty="0" err="1"/>
              <a:t>Fundain</a:t>
            </a:r>
            <a:br>
              <a:rPr lang="en-US" dirty="0"/>
            </a:br>
            <a:endParaRPr lang="en-US" dirty="0"/>
          </a:p>
        </p:txBody>
      </p:sp>
      <p:pic>
        <p:nvPicPr>
          <p:cNvPr id="6" name="Εικόνα 5">
            <a:extLst>
              <a:ext uri="{FF2B5EF4-FFF2-40B4-BE49-F238E27FC236}">
                <a16:creationId xmlns:a16="http://schemas.microsoft.com/office/drawing/2014/main" id="{1CAFDEC0-E141-4644-9CDB-A118C101EB7C}"/>
              </a:ext>
            </a:extLst>
          </p:cNvPr>
          <p:cNvPicPr>
            <a:picLocks noChangeAspect="1"/>
          </p:cNvPicPr>
          <p:nvPr/>
        </p:nvPicPr>
        <p:blipFill>
          <a:blip r:embed="rId5"/>
          <a:stretch>
            <a:fillRect/>
          </a:stretch>
        </p:blipFill>
        <p:spPr>
          <a:xfrm>
            <a:off x="0" y="437139"/>
            <a:ext cx="2246441" cy="1794876"/>
          </a:xfrm>
          <a:prstGeom prst="rect">
            <a:avLst/>
          </a:prstGeom>
        </p:spPr>
      </p:pic>
    </p:spTree>
    <p:custDataLst>
      <p:tags r:id="rId1"/>
    </p:custDataLst>
    <p:extLst>
      <p:ext uri="{BB962C8B-B14F-4D97-AF65-F5344CB8AC3E}">
        <p14:creationId xmlns:p14="http://schemas.microsoft.com/office/powerpoint/2010/main" val="3549750676"/>
      </p:ext>
    </p:extLst>
  </p:cSld>
  <p:clrMapOvr>
    <a:masterClrMapping/>
  </p:clrMapOvr>
  <mc:AlternateContent xmlns:mc="http://schemas.openxmlformats.org/markup-compatibility/2006" xmlns:p14="http://schemas.microsoft.com/office/powerpoint/2010/main">
    <mc:Choice Requires="p14">
      <p:transition spd="slow" p14:dur="4000" advTm="9040">
        <p14:vortex dir="r"/>
      </p:transition>
    </mc:Choice>
    <mc:Fallback xmlns="">
      <p:transition spd="slow" advTm="90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1500" fill="hold"/>
                                        <p:tgtEl>
                                          <p:spTgt spid="2"/>
                                        </p:tgtEl>
                                        <p:attrNameLst>
                                          <p:attrName>ppt_x</p:attrName>
                                        </p:attrNameLst>
                                      </p:cBhvr>
                                      <p:tavLst>
                                        <p:tav tm="0">
                                          <p:val>
                                            <p:strVal val="#ppt_x"/>
                                          </p:val>
                                        </p:tav>
                                        <p:tav tm="100000">
                                          <p:val>
                                            <p:strVal val="#ppt_x"/>
                                          </p:val>
                                        </p:tav>
                                      </p:tavLst>
                                    </p:anim>
                                    <p:anim calcmode="lin" valueType="num">
                                      <p:cBhvr additive="base">
                                        <p:cTn id="14"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20E385-54F4-42F2-9A7E-7A8B8160E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0C953-CBDD-479A-8318-BC4F0027609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000">
                <a:gradFill flip="none" rotWithShape="1">
                  <a:gsLst>
                    <a:gs pos="28000">
                      <a:srgbClr val="EDEDED"/>
                    </a:gs>
                    <a:gs pos="0">
                      <a:srgbClr val="BFBFBF"/>
                    </a:gs>
                    <a:gs pos="100000">
                      <a:srgbClr val="FFFFFF"/>
                    </a:gs>
                  </a:gsLst>
                  <a:lin ang="4800000" scaled="0"/>
                  <a:tileRect/>
                </a:gradFill>
              </a:rPr>
              <a:t>Το Όραμα του Project “The Fundain”</a:t>
            </a:r>
          </a:p>
        </p:txBody>
      </p:sp>
      <p:sp>
        <p:nvSpPr>
          <p:cNvPr id="3" name="Text Placeholder 2">
            <a:extLst>
              <a:ext uri="{FF2B5EF4-FFF2-40B4-BE49-F238E27FC236}">
                <a16:creationId xmlns:a16="http://schemas.microsoft.com/office/drawing/2014/main" id="{145E154A-BC8A-463D-BD51-FD6906058F1E}"/>
              </a:ext>
            </a:extLst>
          </p:cNvPr>
          <p:cNvSpPr>
            <a:spLocks noGrp="1"/>
          </p:cNvSpPr>
          <p:nvPr>
            <p:ph type="body" sz="half" idx="2"/>
          </p:nvPr>
        </p:nvSpPr>
        <p:spPr>
          <a:xfrm>
            <a:off x="1120000" y="1825625"/>
            <a:ext cx="6356856" cy="4351338"/>
          </a:xfrm>
        </p:spPr>
        <p:txBody>
          <a:bodyPr vert="horz" lIns="91440" tIns="45720" rIns="91440" bIns="45720" rtlCol="0">
            <a:normAutofit/>
          </a:bodyPr>
          <a:lstStyle/>
          <a:p>
            <a:pPr indent="-228600">
              <a:buFont typeface="Arial" panose="020B0604020202020204" pitchFamily="34" charset="0"/>
              <a:buChar char="•"/>
            </a:pPr>
            <a:r>
              <a:rPr lang="en-US" dirty="0">
                <a:gradFill>
                  <a:gsLst>
                    <a:gs pos="34000">
                      <a:srgbClr val="EDEDED"/>
                    </a:gs>
                    <a:gs pos="0">
                      <a:srgbClr val="BFBFBF"/>
                    </a:gs>
                    <a:gs pos="100000">
                      <a:srgbClr val="FFFFFF"/>
                    </a:gs>
                  </a:gsLst>
                  <a:lin ang="4800000" scaled="0"/>
                </a:gradFill>
              </a:rPr>
              <a:t>Να </a:t>
            </a:r>
            <a:r>
              <a:rPr lang="en-US" dirty="0" err="1">
                <a:gradFill>
                  <a:gsLst>
                    <a:gs pos="34000">
                      <a:srgbClr val="EDEDED"/>
                    </a:gs>
                    <a:gs pos="0">
                      <a:srgbClr val="BFBFBF"/>
                    </a:gs>
                    <a:gs pos="100000">
                      <a:srgbClr val="FFFFFF"/>
                    </a:gs>
                  </a:gsLst>
                  <a:lin ang="4800000" scaled="0"/>
                </a:gradFill>
              </a:rPr>
              <a:t>εμ</a:t>
            </a:r>
            <a:r>
              <a:rPr lang="en-US" dirty="0">
                <a:gradFill>
                  <a:gsLst>
                    <a:gs pos="34000">
                      <a:srgbClr val="EDEDED"/>
                    </a:gs>
                    <a:gs pos="0">
                      <a:srgbClr val="BFBFBF"/>
                    </a:gs>
                    <a:gs pos="100000">
                      <a:srgbClr val="FFFFFF"/>
                    </a:gs>
                  </a:gsLst>
                  <a:lin ang="4800000" scaled="0"/>
                </a:gradFill>
              </a:rPr>
              <a:t>πνεύσει και να παρακινήσει ολοένα και περισσότερους ανθρώπους σε δράσεις αλληλοβοήθειας, μέσα από δωρεές και φιλανθρωπίες.</a:t>
            </a:r>
          </a:p>
          <a:p>
            <a:pPr indent="-228600">
              <a:buFont typeface="Arial" panose="020B0604020202020204" pitchFamily="34" charset="0"/>
              <a:buChar char="•"/>
            </a:pPr>
            <a:endParaRPr lang="en-US" dirty="0">
              <a:gradFill>
                <a:gsLst>
                  <a:gs pos="34000">
                    <a:srgbClr val="EDEDED"/>
                  </a:gs>
                  <a:gs pos="0">
                    <a:srgbClr val="BFBFBF"/>
                  </a:gs>
                  <a:gs pos="100000">
                    <a:srgbClr val="FFFFFF"/>
                  </a:gs>
                </a:gsLst>
                <a:lin ang="4800000" scaled="0"/>
              </a:gradFill>
            </a:endParaRPr>
          </a:p>
          <a:p>
            <a:pPr indent="-228600">
              <a:buFont typeface="Arial" panose="020B0604020202020204" pitchFamily="34" charset="0"/>
              <a:buChar char="•"/>
            </a:pPr>
            <a:r>
              <a:rPr lang="en-US" dirty="0" err="1">
                <a:gradFill>
                  <a:gsLst>
                    <a:gs pos="34000">
                      <a:srgbClr val="EDEDED"/>
                    </a:gs>
                    <a:gs pos="0">
                      <a:srgbClr val="BFBFBF"/>
                    </a:gs>
                    <a:gs pos="100000">
                      <a:srgbClr val="FFFFFF"/>
                    </a:gs>
                  </a:gsLst>
                  <a:lin ang="4800000" scaled="0"/>
                </a:gradFill>
              </a:rPr>
              <a:t>Στην</a:t>
            </a:r>
            <a:r>
              <a:rPr lang="en-US" dirty="0">
                <a:gradFill>
                  <a:gsLst>
                    <a:gs pos="34000">
                      <a:srgbClr val="EDEDED"/>
                    </a:gs>
                    <a:gs pos="0">
                      <a:srgbClr val="BFBFBF"/>
                    </a:gs>
                    <a:gs pos="100000">
                      <a:srgbClr val="FFFFFF"/>
                    </a:gs>
                  </a:gsLst>
                  <a:lin ang="4800000" scaled="0"/>
                </a:gradFill>
              </a:rPr>
              <a:t> πλα</a:t>
            </a:r>
            <a:r>
              <a:rPr lang="en-US" dirty="0" err="1">
                <a:gradFill>
                  <a:gsLst>
                    <a:gs pos="34000">
                      <a:srgbClr val="EDEDED"/>
                    </a:gs>
                    <a:gs pos="0">
                      <a:srgbClr val="BFBFBF"/>
                    </a:gs>
                    <a:gs pos="100000">
                      <a:srgbClr val="FFFFFF"/>
                    </a:gs>
                  </a:gsLst>
                  <a:lin ang="4800000" scaled="0"/>
                </a:gradFill>
              </a:rPr>
              <a:t>τφόρμ</a:t>
            </a:r>
            <a:r>
              <a:rPr lang="en-US" dirty="0">
                <a:gradFill>
                  <a:gsLst>
                    <a:gs pos="34000">
                      <a:srgbClr val="EDEDED"/>
                    </a:gs>
                    <a:gs pos="0">
                      <a:srgbClr val="BFBFBF"/>
                    </a:gs>
                    <a:gs pos="100000">
                      <a:srgbClr val="FFFFFF"/>
                    </a:gs>
                  </a:gsLst>
                  <a:lin ang="4800000" scaled="0"/>
                </a:gradFill>
              </a:rPr>
              <a:t>α του “The Fundain” ο χρήστης μπορεί να αναζητήσει καθώς και να ποστάρει topics τα οποία τον ενδιαφέρουν και θέλει να στηρίξει μέσω donate.</a:t>
            </a:r>
          </a:p>
          <a:p>
            <a:pPr indent="-228600">
              <a:buFont typeface="Arial" panose="020B0604020202020204" pitchFamily="34" charset="0"/>
              <a:buChar char="•"/>
            </a:pPr>
            <a:r>
              <a:rPr lang="en-US" dirty="0">
                <a:gradFill>
                  <a:gsLst>
                    <a:gs pos="34000">
                      <a:srgbClr val="EDEDED"/>
                    </a:gs>
                    <a:gs pos="0">
                      <a:srgbClr val="BFBFBF"/>
                    </a:gs>
                    <a:gs pos="100000">
                      <a:srgbClr val="FFFFFF"/>
                    </a:gs>
                  </a:gsLst>
                  <a:lin ang="4800000" scaled="0"/>
                </a:gradFill>
              </a:rPr>
              <a:t>Όπ</a:t>
            </a:r>
            <a:r>
              <a:rPr lang="en-US" dirty="0" err="1">
                <a:gradFill>
                  <a:gsLst>
                    <a:gs pos="34000">
                      <a:srgbClr val="EDEDED"/>
                    </a:gs>
                    <a:gs pos="0">
                      <a:srgbClr val="BFBFBF"/>
                    </a:gs>
                    <a:gs pos="100000">
                      <a:srgbClr val="FFFFFF"/>
                    </a:gs>
                  </a:gsLst>
                  <a:lin ang="4800000" scaled="0"/>
                </a:gradFill>
              </a:rPr>
              <a:t>ως</a:t>
            </a:r>
            <a:r>
              <a:rPr lang="en-US" dirty="0">
                <a:gradFill>
                  <a:gsLst>
                    <a:gs pos="34000">
                      <a:srgbClr val="EDEDED"/>
                    </a:gs>
                    <a:gs pos="0">
                      <a:srgbClr val="BFBFBF"/>
                    </a:gs>
                    <a:gs pos="100000">
                      <a:srgbClr val="FFFFFF"/>
                    </a:gs>
                  </a:gsLst>
                  <a:lin ang="4800000" scaled="0"/>
                </a:gradFill>
              </a:rPr>
              <a:t> </a:t>
            </a:r>
            <a:r>
              <a:rPr lang="en-US" dirty="0" err="1">
                <a:gradFill>
                  <a:gsLst>
                    <a:gs pos="34000">
                      <a:srgbClr val="EDEDED"/>
                    </a:gs>
                    <a:gs pos="0">
                      <a:srgbClr val="BFBFBF"/>
                    </a:gs>
                    <a:gs pos="100000">
                      <a:srgbClr val="FFFFFF"/>
                    </a:gs>
                  </a:gsLst>
                  <a:lin ang="4800000" scaled="0"/>
                </a:gradFill>
              </a:rPr>
              <a:t>γι</a:t>
            </a:r>
            <a:r>
              <a:rPr lang="en-US" dirty="0">
                <a:gradFill>
                  <a:gsLst>
                    <a:gs pos="34000">
                      <a:srgbClr val="EDEDED"/>
                    </a:gs>
                    <a:gs pos="0">
                      <a:srgbClr val="BFBFBF"/>
                    </a:gs>
                    <a:gs pos="100000">
                      <a:srgbClr val="FFFFFF"/>
                    </a:gs>
                  </a:gsLst>
                  <a:lin ang="4800000" scaled="0"/>
                </a:gradFill>
              </a:rPr>
              <a:t>α παράδειγμα διάφορα projects, Start-Ups, R&amp;D groups, φιλανθρωπικούς μαραθωνίους κτλ.</a:t>
            </a:r>
          </a:p>
          <a:p>
            <a:pPr indent="-228600">
              <a:buFont typeface="Arial" panose="020B0604020202020204" pitchFamily="34" charset="0"/>
              <a:buChar char="•"/>
            </a:pPr>
            <a:r>
              <a:rPr lang="en-US" dirty="0">
                <a:gradFill>
                  <a:gsLst>
                    <a:gs pos="34000">
                      <a:srgbClr val="EDEDED"/>
                    </a:gs>
                    <a:gs pos="0">
                      <a:srgbClr val="BFBFBF"/>
                    </a:gs>
                    <a:gs pos="100000">
                      <a:srgbClr val="FFFFFF"/>
                    </a:gs>
                  </a:gsLst>
                  <a:lin ang="4800000" scaled="0"/>
                </a:gradFill>
              </a:rPr>
              <a:t>Ο </a:t>
            </a:r>
            <a:r>
              <a:rPr lang="en-US" dirty="0" err="1">
                <a:gradFill>
                  <a:gsLst>
                    <a:gs pos="34000">
                      <a:srgbClr val="EDEDED"/>
                    </a:gs>
                    <a:gs pos="0">
                      <a:srgbClr val="BFBFBF"/>
                    </a:gs>
                    <a:gs pos="100000">
                      <a:srgbClr val="FFFFFF"/>
                    </a:gs>
                  </a:gsLst>
                  <a:lin ang="4800000" scaled="0"/>
                </a:gradFill>
              </a:rPr>
              <a:t>χρήστης</a:t>
            </a:r>
            <a:r>
              <a:rPr lang="en-US" dirty="0">
                <a:gradFill>
                  <a:gsLst>
                    <a:gs pos="34000">
                      <a:srgbClr val="EDEDED"/>
                    </a:gs>
                    <a:gs pos="0">
                      <a:srgbClr val="BFBFBF"/>
                    </a:gs>
                    <a:gs pos="100000">
                      <a:srgbClr val="FFFFFF"/>
                    </a:gs>
                  </a:gsLst>
                  <a:lin ang="4800000" scaled="0"/>
                </a:gradFill>
              </a:rPr>
              <a:t> </a:t>
            </a:r>
            <a:r>
              <a:rPr lang="en-US" dirty="0" err="1">
                <a:gradFill>
                  <a:gsLst>
                    <a:gs pos="34000">
                      <a:srgbClr val="EDEDED"/>
                    </a:gs>
                    <a:gs pos="0">
                      <a:srgbClr val="BFBFBF"/>
                    </a:gs>
                    <a:gs pos="100000">
                      <a:srgbClr val="FFFFFF"/>
                    </a:gs>
                  </a:gsLst>
                  <a:lin ang="4800000" scaled="0"/>
                </a:gradFill>
              </a:rPr>
              <a:t>έχει</a:t>
            </a:r>
            <a:r>
              <a:rPr lang="en-US" dirty="0">
                <a:gradFill>
                  <a:gsLst>
                    <a:gs pos="34000">
                      <a:srgbClr val="EDEDED"/>
                    </a:gs>
                    <a:gs pos="0">
                      <a:srgbClr val="BFBFBF"/>
                    </a:gs>
                    <a:gs pos="100000">
                      <a:srgbClr val="FFFFFF"/>
                    </a:gs>
                  </a:gsLst>
                  <a:lin ang="4800000" scaled="0"/>
                </a:gradFill>
              </a:rPr>
              <a:t> </a:t>
            </a:r>
            <a:r>
              <a:rPr lang="en-US" dirty="0" err="1">
                <a:gradFill>
                  <a:gsLst>
                    <a:gs pos="34000">
                      <a:srgbClr val="EDEDED"/>
                    </a:gs>
                    <a:gs pos="0">
                      <a:srgbClr val="BFBFBF"/>
                    </a:gs>
                    <a:gs pos="100000">
                      <a:srgbClr val="FFFFFF"/>
                    </a:gs>
                  </a:gsLst>
                  <a:lin ang="4800000" scaled="0"/>
                </a:gradFill>
              </a:rPr>
              <a:t>την</a:t>
            </a:r>
            <a:r>
              <a:rPr lang="en-US" dirty="0">
                <a:gradFill>
                  <a:gsLst>
                    <a:gs pos="34000">
                      <a:srgbClr val="EDEDED"/>
                    </a:gs>
                    <a:gs pos="0">
                      <a:srgbClr val="BFBFBF"/>
                    </a:gs>
                    <a:gs pos="100000">
                      <a:srgbClr val="FFFFFF"/>
                    </a:gs>
                  </a:gsLst>
                  <a:lin ang="4800000" scaled="0"/>
                </a:gradFill>
              </a:rPr>
              <a:t> </a:t>
            </a:r>
            <a:r>
              <a:rPr lang="en-US" dirty="0" err="1">
                <a:gradFill>
                  <a:gsLst>
                    <a:gs pos="34000">
                      <a:srgbClr val="EDEDED"/>
                    </a:gs>
                    <a:gs pos="0">
                      <a:srgbClr val="BFBFBF"/>
                    </a:gs>
                    <a:gs pos="100000">
                      <a:srgbClr val="FFFFFF"/>
                    </a:gs>
                  </a:gsLst>
                  <a:lin ang="4800000" scaled="0"/>
                </a:gradFill>
              </a:rPr>
              <a:t>δυν</a:t>
            </a:r>
            <a:r>
              <a:rPr lang="en-US" dirty="0">
                <a:gradFill>
                  <a:gsLst>
                    <a:gs pos="34000">
                      <a:srgbClr val="EDEDED"/>
                    </a:gs>
                    <a:gs pos="0">
                      <a:srgbClr val="BFBFBF"/>
                    </a:gs>
                    <a:gs pos="100000">
                      <a:srgbClr val="FFFFFF"/>
                    </a:gs>
                  </a:gsLst>
                  <a:lin ang="4800000" scaled="0"/>
                </a:gradFill>
              </a:rPr>
              <a:t>ατότητα να ενημερώνεται για την πορεία της δράσης που τον ενδιαφέρει αλλά και να επικοινωνεί μέσω group chat με τον διαχειριστή της δράσης αυτής καθώς και με όλα τα υπόλοιπα μέλη.</a:t>
            </a:r>
          </a:p>
        </p:txBody>
      </p:sp>
      <p:sp>
        <p:nvSpPr>
          <p:cNvPr id="11" name="Rounded Rectangle 17">
            <a:extLst>
              <a:ext uri="{FF2B5EF4-FFF2-40B4-BE49-F238E27FC236}">
                <a16:creationId xmlns:a16="http://schemas.microsoft.com/office/drawing/2014/main" id="{B1B60728-8C3E-4908-96B8-23E962259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Εικόνα 3">
            <a:extLst>
              <a:ext uri="{FF2B5EF4-FFF2-40B4-BE49-F238E27FC236}">
                <a16:creationId xmlns:a16="http://schemas.microsoft.com/office/drawing/2014/main" id="{B3D3A818-8CEF-4B2C-99FF-662C636C7572}"/>
              </a:ext>
            </a:extLst>
          </p:cNvPr>
          <p:cNvPicPr>
            <a:picLocks noChangeAspect="1"/>
          </p:cNvPicPr>
          <p:nvPr/>
        </p:nvPicPr>
        <p:blipFill>
          <a:blip r:embed="rId3"/>
          <a:stretch>
            <a:fillRect/>
          </a:stretch>
        </p:blipFill>
        <p:spPr>
          <a:xfrm>
            <a:off x="8226824" y="2758562"/>
            <a:ext cx="2843942" cy="2275154"/>
          </a:xfrm>
          <a:prstGeom prst="rect">
            <a:avLst/>
          </a:prstGeom>
        </p:spPr>
      </p:pic>
    </p:spTree>
    <p:extLst>
      <p:ext uri="{BB962C8B-B14F-4D97-AF65-F5344CB8AC3E}">
        <p14:creationId xmlns:p14="http://schemas.microsoft.com/office/powerpoint/2010/main" val="2788616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04B15-093B-4D2E-A96F-329FA1C5BA88}"/>
              </a:ext>
            </a:extLst>
          </p:cNvPr>
          <p:cNvSpPr txBox="1"/>
          <p:nvPr/>
        </p:nvSpPr>
        <p:spPr>
          <a:xfrm>
            <a:off x="1669002" y="1605424"/>
            <a:ext cx="8362765" cy="807913"/>
          </a:xfrm>
          <a:prstGeom prst="rect">
            <a:avLst/>
          </a:prstGeom>
          <a:noFill/>
        </p:spPr>
        <p:txBody>
          <a:bodyPr wrap="square" rtlCol="0">
            <a:spAutoFit/>
          </a:bodyPr>
          <a:lstStyle/>
          <a:p>
            <a:r>
              <a:rPr lang="el-GR" sz="3600" dirty="0"/>
              <a:t>Μοίρασε αγάπη και μην ξεχνάς…</a:t>
            </a:r>
          </a:p>
          <a:p>
            <a:endParaRPr lang="el-GR" sz="1050" dirty="0"/>
          </a:p>
        </p:txBody>
      </p:sp>
      <p:sp>
        <p:nvSpPr>
          <p:cNvPr id="3" name="TextBox 2">
            <a:extLst>
              <a:ext uri="{FF2B5EF4-FFF2-40B4-BE49-F238E27FC236}">
                <a16:creationId xmlns:a16="http://schemas.microsoft.com/office/drawing/2014/main" id="{69D75AC5-5A32-42D7-BF68-C66B32F11D9F}"/>
              </a:ext>
            </a:extLst>
          </p:cNvPr>
          <p:cNvSpPr txBox="1"/>
          <p:nvPr/>
        </p:nvSpPr>
        <p:spPr>
          <a:xfrm>
            <a:off x="1393794" y="3429000"/>
            <a:ext cx="8362765" cy="1200329"/>
          </a:xfrm>
          <a:prstGeom prst="rect">
            <a:avLst/>
          </a:prstGeom>
          <a:noFill/>
        </p:spPr>
        <p:txBody>
          <a:bodyPr wrap="square" rtlCol="0">
            <a:spAutoFit/>
          </a:bodyPr>
          <a:lstStyle/>
          <a:p>
            <a:r>
              <a:rPr lang="en-US" sz="5400" dirty="0">
                <a:latin typeface="Vladimir Script" panose="03050402040407070305" pitchFamily="66" charset="0"/>
              </a:rPr>
              <a:t>United we Stand, Divided we Fall</a:t>
            </a:r>
          </a:p>
          <a:p>
            <a:endParaRPr lang="el-GR" dirty="0"/>
          </a:p>
        </p:txBody>
      </p:sp>
      <p:pic>
        <p:nvPicPr>
          <p:cNvPr id="5" name="Εικόνα 4">
            <a:extLst>
              <a:ext uri="{FF2B5EF4-FFF2-40B4-BE49-F238E27FC236}">
                <a16:creationId xmlns:a16="http://schemas.microsoft.com/office/drawing/2014/main" id="{670EBC68-F53E-4537-B2D2-92EAF2E7D0E4}"/>
              </a:ext>
            </a:extLst>
          </p:cNvPr>
          <p:cNvPicPr>
            <a:picLocks noChangeAspect="1"/>
          </p:cNvPicPr>
          <p:nvPr/>
        </p:nvPicPr>
        <p:blipFill>
          <a:blip r:embed="rId2"/>
          <a:stretch>
            <a:fillRect/>
          </a:stretch>
        </p:blipFill>
        <p:spPr>
          <a:xfrm>
            <a:off x="10387580" y="163717"/>
            <a:ext cx="1804420" cy="1441707"/>
          </a:xfrm>
          <a:prstGeom prst="rect">
            <a:avLst/>
          </a:prstGeom>
        </p:spPr>
      </p:pic>
    </p:spTree>
    <p:extLst>
      <p:ext uri="{BB962C8B-B14F-4D97-AF65-F5344CB8AC3E}">
        <p14:creationId xmlns:p14="http://schemas.microsoft.com/office/powerpoint/2010/main" val="30190447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677B2-9956-43BB-98D2-00C5F9ED0CAD}"/>
              </a:ext>
            </a:extLst>
          </p:cNvPr>
          <p:cNvSpPr txBox="1"/>
          <p:nvPr/>
        </p:nvSpPr>
        <p:spPr>
          <a:xfrm>
            <a:off x="2339787" y="842682"/>
            <a:ext cx="7472807" cy="5416868"/>
          </a:xfrm>
          <a:prstGeom prst="rect">
            <a:avLst/>
          </a:prstGeom>
          <a:noFill/>
        </p:spPr>
        <p:txBody>
          <a:bodyPr wrap="square" rtlCol="0">
            <a:spAutoFit/>
          </a:bodyPr>
          <a:lstStyle/>
          <a:p>
            <a:r>
              <a:rPr lang="el-GR" sz="4000" dirty="0"/>
              <a:t>	</a:t>
            </a:r>
            <a:r>
              <a:rPr lang="en-US" sz="4000" dirty="0"/>
              <a:t>Credits to our Project team…</a:t>
            </a:r>
          </a:p>
          <a:p>
            <a:endParaRPr lang="en-US" dirty="0"/>
          </a:p>
          <a:p>
            <a:r>
              <a:rPr lang="el-GR" sz="2400" dirty="0"/>
              <a:t>Δημήτρης Δημαράκης: </a:t>
            </a:r>
            <a:r>
              <a:rPr lang="en-US" sz="2400" dirty="0"/>
              <a:t>Back-end</a:t>
            </a:r>
            <a:r>
              <a:rPr lang="el-GR" sz="2400" dirty="0"/>
              <a:t> /</a:t>
            </a:r>
            <a:r>
              <a:rPr lang="en-US" sz="2400" dirty="0"/>
              <a:t> Front-end</a:t>
            </a:r>
            <a:r>
              <a:rPr lang="el-GR" sz="2400" dirty="0"/>
              <a:t> /</a:t>
            </a:r>
            <a:r>
              <a:rPr lang="en-US" sz="2400" dirty="0"/>
              <a:t> Data Base</a:t>
            </a:r>
            <a:endParaRPr lang="el-GR" sz="2400" dirty="0"/>
          </a:p>
          <a:p>
            <a:endParaRPr lang="en-US" sz="2400" dirty="0"/>
          </a:p>
          <a:p>
            <a:r>
              <a:rPr lang="el-GR" sz="2400" dirty="0"/>
              <a:t>Μιχάλης </a:t>
            </a:r>
            <a:r>
              <a:rPr lang="el-GR" sz="2400" dirty="0" err="1"/>
              <a:t>Βάκαλος</a:t>
            </a:r>
            <a:r>
              <a:rPr lang="el-GR" sz="2400" dirty="0"/>
              <a:t>:</a:t>
            </a:r>
            <a:r>
              <a:rPr lang="en-US" sz="2400" dirty="0"/>
              <a:t> Back-end</a:t>
            </a:r>
            <a:r>
              <a:rPr lang="el-GR" sz="2400" dirty="0"/>
              <a:t> /</a:t>
            </a:r>
            <a:r>
              <a:rPr lang="en-US" sz="2400" dirty="0"/>
              <a:t> Data Base</a:t>
            </a:r>
            <a:endParaRPr lang="el-GR" sz="2400" dirty="0"/>
          </a:p>
          <a:p>
            <a:endParaRPr lang="el-GR" sz="2400" dirty="0"/>
          </a:p>
          <a:p>
            <a:r>
              <a:rPr lang="el-GR" sz="2400" dirty="0"/>
              <a:t>Χάρης </a:t>
            </a:r>
            <a:r>
              <a:rPr lang="el-GR" sz="2400" dirty="0" err="1"/>
              <a:t>Κουφόπουλος</a:t>
            </a:r>
            <a:r>
              <a:rPr lang="el-GR" sz="2400" dirty="0"/>
              <a:t>:</a:t>
            </a:r>
            <a:r>
              <a:rPr lang="en-US" sz="2400" dirty="0"/>
              <a:t> Front-end</a:t>
            </a:r>
            <a:r>
              <a:rPr lang="el-GR" sz="2400" dirty="0"/>
              <a:t> /</a:t>
            </a:r>
            <a:r>
              <a:rPr lang="en-US" sz="2400" dirty="0"/>
              <a:t> Data Base</a:t>
            </a:r>
            <a:endParaRPr lang="el-GR" sz="2400" dirty="0"/>
          </a:p>
          <a:p>
            <a:endParaRPr lang="el-GR" sz="2400" dirty="0"/>
          </a:p>
          <a:p>
            <a:r>
              <a:rPr lang="el-GR" sz="2400" dirty="0"/>
              <a:t>Χρήστος </a:t>
            </a:r>
            <a:r>
              <a:rPr lang="el-GR" sz="2400" dirty="0" err="1"/>
              <a:t>Γκενές</a:t>
            </a:r>
            <a:r>
              <a:rPr lang="el-GR" sz="2400" dirty="0"/>
              <a:t>:</a:t>
            </a:r>
            <a:r>
              <a:rPr lang="en-US" sz="2400" dirty="0"/>
              <a:t> Front-end</a:t>
            </a:r>
            <a:r>
              <a:rPr lang="el-GR" sz="2400" dirty="0"/>
              <a:t> /</a:t>
            </a:r>
            <a:r>
              <a:rPr lang="en-US" sz="2400" dirty="0"/>
              <a:t> Data Base</a:t>
            </a:r>
            <a:endParaRPr lang="el-GR" sz="2400" dirty="0"/>
          </a:p>
          <a:p>
            <a:endParaRPr lang="el-GR" sz="2400" dirty="0"/>
          </a:p>
          <a:p>
            <a:r>
              <a:rPr lang="el-GR" sz="2400" dirty="0"/>
              <a:t>Θάνος Κόκκινος:</a:t>
            </a:r>
            <a:r>
              <a:rPr lang="en-US" sz="2400" dirty="0"/>
              <a:t> Front-end</a:t>
            </a:r>
            <a:r>
              <a:rPr lang="el-GR" sz="2400" dirty="0"/>
              <a:t> /</a:t>
            </a:r>
            <a:r>
              <a:rPr lang="en-US" sz="2400" dirty="0"/>
              <a:t> Data Base</a:t>
            </a:r>
            <a:endParaRPr lang="el-GR" sz="2400" dirty="0"/>
          </a:p>
          <a:p>
            <a:endParaRPr lang="el-GR" sz="2400" dirty="0"/>
          </a:p>
          <a:p>
            <a:endParaRPr lang="el-GR" sz="2400" dirty="0"/>
          </a:p>
          <a:p>
            <a:r>
              <a:rPr lang="el-GR" sz="2400" dirty="0"/>
              <a:t>					ΕΥΧΑΡΙΣΤΟΥΜΕ!!!</a:t>
            </a:r>
          </a:p>
        </p:txBody>
      </p:sp>
      <p:pic>
        <p:nvPicPr>
          <p:cNvPr id="3" name="kids_cheering">
            <a:hlinkClick r:id="" action="ppaction://media"/>
            <a:extLst>
              <a:ext uri="{FF2B5EF4-FFF2-40B4-BE49-F238E27FC236}">
                <a16:creationId xmlns:a16="http://schemas.microsoft.com/office/drawing/2014/main" id="{B2431FC8-92B9-489D-9671-88A99D1E7E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72168" y="6102350"/>
            <a:ext cx="487363" cy="487363"/>
          </a:xfrm>
          <a:prstGeom prst="rect">
            <a:avLst/>
          </a:prstGeom>
        </p:spPr>
      </p:pic>
      <p:pic>
        <p:nvPicPr>
          <p:cNvPr id="4" name="toretire">
            <a:hlinkClick r:id="" action="ppaction://media"/>
            <a:extLst>
              <a:ext uri="{FF2B5EF4-FFF2-40B4-BE49-F238E27FC236}">
                <a16:creationId xmlns:a16="http://schemas.microsoft.com/office/drawing/2014/main" id="{4BBA7C65-0E19-41A6-87D6-396EE3FA04D8}"/>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2272167" y="4987925"/>
            <a:ext cx="487363" cy="487363"/>
          </a:xfrm>
          <a:prstGeom prst="rect">
            <a:avLst/>
          </a:prstGeom>
        </p:spPr>
      </p:pic>
      <p:pic>
        <p:nvPicPr>
          <p:cNvPr id="6" name="Εικόνα 5">
            <a:extLst>
              <a:ext uri="{FF2B5EF4-FFF2-40B4-BE49-F238E27FC236}">
                <a16:creationId xmlns:a16="http://schemas.microsoft.com/office/drawing/2014/main" id="{56E17E7F-DF61-4774-83BB-92E155F83F1E}"/>
              </a:ext>
            </a:extLst>
          </p:cNvPr>
          <p:cNvPicPr>
            <a:picLocks noChangeAspect="1"/>
          </p:cNvPicPr>
          <p:nvPr/>
        </p:nvPicPr>
        <p:blipFill>
          <a:blip r:embed="rId7"/>
          <a:stretch>
            <a:fillRect/>
          </a:stretch>
        </p:blipFill>
        <p:spPr>
          <a:xfrm>
            <a:off x="10387580" y="192849"/>
            <a:ext cx="1804420" cy="1441707"/>
          </a:xfrm>
          <a:prstGeom prst="rect">
            <a:avLst/>
          </a:prstGeom>
        </p:spPr>
      </p:pic>
    </p:spTree>
    <p:extLst>
      <p:ext uri="{BB962C8B-B14F-4D97-AF65-F5344CB8AC3E}">
        <p14:creationId xmlns:p14="http://schemas.microsoft.com/office/powerpoint/2010/main" val="3970916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100" fill="hold"/>
                                        <p:tgtEl>
                                          <p:spTgt spid="2"/>
                                        </p:tgtEl>
                                        <p:attrNameLst>
                                          <p:attrName>ppt_x</p:attrName>
                                        </p:attrNameLst>
                                      </p:cBhvr>
                                      <p:tavLst>
                                        <p:tav tm="0">
                                          <p:val>
                                            <p:strVal val="#ppt_x"/>
                                          </p:val>
                                        </p:tav>
                                        <p:tav tm="100000">
                                          <p:val>
                                            <p:strVal val="#ppt_x"/>
                                          </p:val>
                                        </p:tav>
                                      </p:tavLst>
                                    </p:anim>
                                    <p:anim calcmode="lin" valueType="num">
                                      <p:cBhvr additive="base">
                                        <p:cTn id="8" dur="8100" fill="hold"/>
                                        <p:tgtEl>
                                          <p:spTgt spid="2"/>
                                        </p:tgtEl>
                                        <p:attrNameLst>
                                          <p:attrName>ppt_y</p:attrName>
                                        </p:attrNameLst>
                                      </p:cBhvr>
                                      <p:tavLst>
                                        <p:tav tm="0">
                                          <p:val>
                                            <p:strVal val="1+#ppt_h/2"/>
                                          </p:val>
                                        </p:tav>
                                        <p:tav tm="100000">
                                          <p:val>
                                            <p:strVal val="#ppt_y"/>
                                          </p:val>
                                        </p:tav>
                                      </p:tavLst>
                                    </p:anim>
                                  </p:childTnLst>
                                </p:cTn>
                              </p:par>
                              <p:par>
                                <p:cTn id="9" presetID="1" presetClass="mediacall" presetSubtype="0" fill="hold" nodeType="withEffect">
                                  <p:stCondLst>
                                    <p:cond delay="0"/>
                                  </p:stCondLst>
                                  <p:childTnLst>
                                    <p:cmd type="call" cmd="playFrom(0.0)">
                                      <p:cBhvr>
                                        <p:cTn id="10" dur="10636" fill="hold"/>
                                        <p:tgtEl>
                                          <p:spTgt spid="4"/>
                                        </p:tgtEl>
                                      </p:cBhvr>
                                    </p:cmd>
                                  </p:childTnLst>
                                </p:cTn>
                              </p:par>
                            </p:childTnLst>
                          </p:cTn>
                        </p:par>
                        <p:par>
                          <p:cTn id="11" fill="hold">
                            <p:stCondLst>
                              <p:cond delay="10636"/>
                            </p:stCondLst>
                            <p:childTnLst>
                              <p:par>
                                <p:cTn id="12" presetID="1" presetClass="mediacall" presetSubtype="0" fill="hold" nodeType="afterEffect">
                                  <p:stCondLst>
                                    <p:cond delay="0"/>
                                  </p:stCondLst>
                                  <p:childTnLst>
                                    <p:cmd type="call" cmd="playFrom(0.0)">
                                      <p:cBhvr>
                                        <p:cTn id="13" dur="41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7073">
                <p:cTn id="14" fill="hold" display="0">
                  <p:stCondLst>
                    <p:cond delay="indefinite"/>
                  </p:stCondLst>
                  <p:endCondLst>
                    <p:cond evt="onStopAudio" delay="0">
                      <p:tgtEl>
                        <p:sldTgt/>
                      </p:tgtEl>
                    </p:cond>
                  </p:endCondLst>
                </p:cTn>
                <p:tgtEl>
                  <p:spTgt spid="3"/>
                </p:tgtEl>
              </p:cMediaNode>
            </p:audio>
            <p:audio>
              <p:cMediaNode vol="80000">
                <p:cTn id="15"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4">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The </a:t>
            </a:r>
            <a:r>
              <a:rPr lang="en-US" dirty="0" err="1"/>
              <a:t>Fundain</a:t>
            </a:r>
            <a:endParaRPr lang="en-US" dirty="0"/>
          </a:p>
        </p:txBody>
      </p:sp>
      <p:sp>
        <p:nvSpPr>
          <p:cNvPr id="5" name="Content Placeholder 4">
            <a:extLst>
              <a:ext uri="{FF2B5EF4-FFF2-40B4-BE49-F238E27FC236}">
                <a16:creationId xmlns:a16="http://schemas.microsoft.com/office/drawing/2014/main" id="{8EBFA3EA-D415-4C3E-8C39-00AB2A27BDD8}"/>
              </a:ext>
            </a:extLst>
          </p:cNvPr>
          <p:cNvSpPr>
            <a:spLocks noGrp="1"/>
          </p:cNvSpPr>
          <p:nvPr>
            <p:ph idx="1"/>
          </p:nvPr>
        </p:nvSpPr>
        <p:spPr>
          <a:xfrm>
            <a:off x="1120000" y="1825625"/>
            <a:ext cx="10233800" cy="509202"/>
          </a:xfrm>
        </p:spPr>
        <p:txBody>
          <a:bodyPr/>
          <a:lstStyle/>
          <a:p>
            <a:pPr marL="0" indent="0">
              <a:buNone/>
            </a:pPr>
            <a:r>
              <a:rPr lang="el-GR" dirty="0"/>
              <a:t>Για εσάς που δεν μας ξέρετε…</a:t>
            </a:r>
          </a:p>
        </p:txBody>
      </p:sp>
      <p:sp>
        <p:nvSpPr>
          <p:cNvPr id="6" name="TextBox 5">
            <a:extLst>
              <a:ext uri="{FF2B5EF4-FFF2-40B4-BE49-F238E27FC236}">
                <a16:creationId xmlns:a16="http://schemas.microsoft.com/office/drawing/2014/main" id="{7C74E95B-6750-4EB4-BA57-497499BEDEA3}"/>
              </a:ext>
            </a:extLst>
          </p:cNvPr>
          <p:cNvSpPr txBox="1"/>
          <p:nvPr/>
        </p:nvSpPr>
        <p:spPr>
          <a:xfrm>
            <a:off x="3920970" y="2934420"/>
            <a:ext cx="4350059" cy="1107996"/>
          </a:xfrm>
          <a:prstGeom prst="rect">
            <a:avLst/>
          </a:prstGeom>
          <a:noFill/>
        </p:spPr>
        <p:txBody>
          <a:bodyPr wrap="square" rtlCol="0">
            <a:spAutoFit/>
          </a:bodyPr>
          <a:lstStyle/>
          <a:p>
            <a:r>
              <a:rPr lang="el-GR" sz="6600" dirty="0"/>
              <a:t>…ΑΚΟΜΑ</a:t>
            </a:r>
          </a:p>
        </p:txBody>
      </p:sp>
      <p:pic>
        <p:nvPicPr>
          <p:cNvPr id="8" name="Εικόνα 7">
            <a:extLst>
              <a:ext uri="{FF2B5EF4-FFF2-40B4-BE49-F238E27FC236}">
                <a16:creationId xmlns:a16="http://schemas.microsoft.com/office/drawing/2014/main" id="{ECC1E26A-8783-47AD-AB1E-7EE33F3A1A2B}"/>
              </a:ext>
            </a:extLst>
          </p:cNvPr>
          <p:cNvPicPr>
            <a:picLocks noChangeAspect="1"/>
          </p:cNvPicPr>
          <p:nvPr/>
        </p:nvPicPr>
        <p:blipFill>
          <a:blip r:embed="rId5"/>
          <a:stretch>
            <a:fillRect/>
          </a:stretch>
        </p:blipFill>
        <p:spPr>
          <a:xfrm>
            <a:off x="10387560" y="161480"/>
            <a:ext cx="1804420" cy="1441707"/>
          </a:xfrm>
          <a:prstGeom prst="rect">
            <a:avLst/>
          </a:prstGeom>
        </p:spPr>
      </p:pic>
    </p:spTree>
    <p:custDataLst>
      <p:tags r:id="rId1"/>
    </p:custDataLst>
    <p:extLst>
      <p:ext uri="{BB962C8B-B14F-4D97-AF65-F5344CB8AC3E}">
        <p14:creationId xmlns:p14="http://schemas.microsoft.com/office/powerpoint/2010/main" val="2692957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5714">
        <p15:prstTrans prst="airplane"/>
      </p:transition>
    </mc:Choice>
    <mc:Fallback xmlns="">
      <p:transition spd="slow" advTm="157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14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8DA97D-EFA9-40C9-8EF3-33D46DF6C77A}"/>
              </a:ext>
            </a:extLst>
          </p:cNvPr>
          <p:cNvSpPr txBox="1"/>
          <p:nvPr/>
        </p:nvSpPr>
        <p:spPr>
          <a:xfrm>
            <a:off x="10019071" y="4581832"/>
            <a:ext cx="835742" cy="369332"/>
          </a:xfrm>
          <a:prstGeom prst="rect">
            <a:avLst/>
          </a:prstGeom>
          <a:noFill/>
        </p:spPr>
        <p:txBody>
          <a:bodyPr wrap="square" rtlCol="0">
            <a:spAutoFit/>
          </a:bodyPr>
          <a:lstStyle/>
          <a:p>
            <a:endParaRPr lang="el-GR" dirty="0"/>
          </a:p>
        </p:txBody>
      </p:sp>
      <p:pic>
        <p:nvPicPr>
          <p:cNvPr id="6" name="Εικόνα 5" descr="Εικόνα που περιέχει άτομο, εσωτερικό, πόζα, σκούρος&#10;&#10;Περιγραφή που δημιουργήθηκε αυτόματα">
            <a:extLst>
              <a:ext uri="{FF2B5EF4-FFF2-40B4-BE49-F238E27FC236}">
                <a16:creationId xmlns:a16="http://schemas.microsoft.com/office/drawing/2014/main" id="{AAF41E8D-3B2B-4685-BEE7-7756D19104EE}"/>
              </a:ext>
            </a:extLst>
          </p:cNvPr>
          <p:cNvPicPr>
            <a:picLocks noChangeAspect="1"/>
          </p:cNvPicPr>
          <p:nvPr/>
        </p:nvPicPr>
        <p:blipFill>
          <a:blip r:embed="rId2"/>
          <a:stretch>
            <a:fillRect/>
          </a:stretch>
        </p:blipFill>
        <p:spPr>
          <a:xfrm>
            <a:off x="3262569" y="800155"/>
            <a:ext cx="5666859" cy="4349791"/>
          </a:xfrm>
          <a:prstGeom prst="rect">
            <a:avLst/>
          </a:prstGeom>
        </p:spPr>
      </p:pic>
      <p:sp>
        <p:nvSpPr>
          <p:cNvPr id="7" name="TextBox 6">
            <a:extLst>
              <a:ext uri="{FF2B5EF4-FFF2-40B4-BE49-F238E27FC236}">
                <a16:creationId xmlns:a16="http://schemas.microsoft.com/office/drawing/2014/main" id="{1A5DB6EE-5946-4FCA-BF6E-CCF368480814}"/>
              </a:ext>
            </a:extLst>
          </p:cNvPr>
          <p:cNvSpPr txBox="1"/>
          <p:nvPr/>
        </p:nvSpPr>
        <p:spPr>
          <a:xfrm>
            <a:off x="3616186" y="5645426"/>
            <a:ext cx="4959626" cy="707886"/>
          </a:xfrm>
          <a:prstGeom prst="rect">
            <a:avLst/>
          </a:prstGeom>
          <a:noFill/>
        </p:spPr>
        <p:txBody>
          <a:bodyPr wrap="square" rtlCol="0">
            <a:spAutoFit/>
          </a:bodyPr>
          <a:lstStyle/>
          <a:p>
            <a:r>
              <a:rPr lang="el-GR" sz="4000" dirty="0"/>
              <a:t>ΕΙΣΑΣΤΕ ΕΤΟΙΜΟΙ…?</a:t>
            </a:r>
          </a:p>
        </p:txBody>
      </p:sp>
    </p:spTree>
    <p:extLst>
      <p:ext uri="{BB962C8B-B14F-4D97-AF65-F5344CB8AC3E}">
        <p14:creationId xmlns:p14="http://schemas.microsoft.com/office/powerpoint/2010/main" val="21250976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810DE94-6F6C-4222-A90F-1BA59B227371}"/>
              </a:ext>
            </a:extLst>
          </p:cNvPr>
          <p:cNvSpPr>
            <a:spLocks noGrp="1"/>
          </p:cNvSpPr>
          <p:nvPr>
            <p:ph type="title"/>
          </p:nvPr>
        </p:nvSpPr>
        <p:spPr>
          <a:xfrm>
            <a:off x="1290916" y="779550"/>
            <a:ext cx="9144000" cy="2486130"/>
          </a:xfrm>
        </p:spPr>
        <p:txBody>
          <a:bodyPr vert="horz" wrap="square" lIns="91440" tIns="45720" rIns="91440" bIns="45720" rtlCol="0" anchor="t">
            <a:normAutofit/>
          </a:bodyPr>
          <a:lstStyle/>
          <a:p>
            <a:pPr algn="ctr"/>
            <a:r>
              <a:rPr lang="en-US" spc="-300" dirty="0">
                <a:solidFill>
                  <a:schemeClr val="tx1">
                    <a:lumMod val="95000"/>
                  </a:schemeClr>
                </a:solidFill>
                <a:effectLst>
                  <a:outerShdw blurRad="469900" dist="342900" dir="5400000" sy="-20000" rotWithShape="0">
                    <a:prstClr val="black">
                      <a:alpha val="66000"/>
                    </a:prstClr>
                  </a:outerShdw>
                </a:effectLst>
              </a:rPr>
              <a:t>Μ</a:t>
            </a:r>
            <a:r>
              <a:rPr lang="el-GR" spc="-300" dirty="0">
                <a:solidFill>
                  <a:schemeClr val="tx1">
                    <a:lumMod val="95000"/>
                  </a:schemeClr>
                </a:solidFill>
                <a:effectLst>
                  <a:outerShdw blurRad="469900" dist="342900" dir="5400000" sy="-20000" rotWithShape="0">
                    <a:prstClr val="black">
                      <a:alpha val="66000"/>
                    </a:prstClr>
                  </a:outerShdw>
                </a:effectLst>
              </a:rPr>
              <a:t>ί</a:t>
            </a:r>
            <a:r>
              <a:rPr lang="en-US" spc="-300" dirty="0">
                <a:solidFill>
                  <a:schemeClr val="tx1">
                    <a:lumMod val="95000"/>
                  </a:schemeClr>
                </a:solidFill>
                <a:effectLst>
                  <a:outerShdw blurRad="469900" dist="342900" dir="5400000" sy="-20000" rotWithShape="0">
                    <a:prstClr val="black">
                      <a:alpha val="66000"/>
                    </a:prstClr>
                  </a:outerShdw>
                </a:effectLst>
              </a:rPr>
              <a:t>α ιδέα…</a:t>
            </a:r>
          </a:p>
        </p:txBody>
      </p:sp>
      <p:sp>
        <p:nvSpPr>
          <p:cNvPr id="6" name="TextBox 5">
            <a:extLst>
              <a:ext uri="{FF2B5EF4-FFF2-40B4-BE49-F238E27FC236}">
                <a16:creationId xmlns:a16="http://schemas.microsoft.com/office/drawing/2014/main" id="{9413A6B0-EA4C-40FD-8B57-042BFD9F6B0B}"/>
              </a:ext>
            </a:extLst>
          </p:cNvPr>
          <p:cNvSpPr txBox="1"/>
          <p:nvPr/>
        </p:nvSpPr>
        <p:spPr>
          <a:xfrm>
            <a:off x="3890680" y="2022615"/>
            <a:ext cx="3944471" cy="923330"/>
          </a:xfrm>
          <a:prstGeom prst="rect">
            <a:avLst/>
          </a:prstGeom>
          <a:noFill/>
        </p:spPr>
        <p:txBody>
          <a:bodyPr wrap="square" rtlCol="0">
            <a:spAutoFit/>
          </a:bodyPr>
          <a:lstStyle/>
          <a:p>
            <a:r>
              <a:rPr lang="el-GR" sz="5400" dirty="0">
                <a:latin typeface="Corbel" panose="020B0503020204020204" pitchFamily="34" charset="0"/>
              </a:rPr>
              <a:t>…Ένα όραμα</a:t>
            </a:r>
          </a:p>
        </p:txBody>
      </p:sp>
      <p:pic>
        <p:nvPicPr>
          <p:cNvPr id="9" name="Graphic 8" descr="Rocket">
            <a:extLst>
              <a:ext uri="{FF2B5EF4-FFF2-40B4-BE49-F238E27FC236}">
                <a16:creationId xmlns:a16="http://schemas.microsoft.com/office/drawing/2014/main" id="{1B2E07F4-7811-496B-AF93-1128EFD0A5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286090">
            <a:off x="7149371" y="5225159"/>
            <a:ext cx="923330" cy="923330"/>
          </a:xfrm>
          <a:prstGeom prst="rect">
            <a:avLst/>
          </a:prstGeom>
        </p:spPr>
      </p:pic>
      <p:sp>
        <p:nvSpPr>
          <p:cNvPr id="3" name="TextBox 2">
            <a:extLst>
              <a:ext uri="{FF2B5EF4-FFF2-40B4-BE49-F238E27FC236}">
                <a16:creationId xmlns:a16="http://schemas.microsoft.com/office/drawing/2014/main" id="{CE40D84E-6FC9-4BB5-8A5F-A6C54A5124B9}"/>
              </a:ext>
            </a:extLst>
          </p:cNvPr>
          <p:cNvSpPr txBox="1"/>
          <p:nvPr/>
        </p:nvSpPr>
        <p:spPr>
          <a:xfrm>
            <a:off x="1638300" y="3659024"/>
            <a:ext cx="8915400" cy="923330"/>
          </a:xfrm>
          <a:prstGeom prst="rect">
            <a:avLst/>
          </a:prstGeom>
          <a:noFill/>
        </p:spPr>
        <p:txBody>
          <a:bodyPr wrap="square" rtlCol="0">
            <a:spAutoFit/>
          </a:bodyPr>
          <a:lstStyle/>
          <a:p>
            <a:r>
              <a:rPr lang="en-US" sz="5400" dirty="0"/>
              <a:t>Funds + Fountain = </a:t>
            </a:r>
            <a:r>
              <a:rPr lang="en-US" sz="5400" dirty="0" err="1"/>
              <a:t>Fundain</a:t>
            </a:r>
            <a:endParaRPr lang="el-GR" sz="5400" dirty="0"/>
          </a:p>
        </p:txBody>
      </p:sp>
      <p:pic>
        <p:nvPicPr>
          <p:cNvPr id="5" name="Εικόνα 4">
            <a:extLst>
              <a:ext uri="{FF2B5EF4-FFF2-40B4-BE49-F238E27FC236}">
                <a16:creationId xmlns:a16="http://schemas.microsoft.com/office/drawing/2014/main" id="{916D408D-D735-41F2-818D-9F233CC323B9}"/>
              </a:ext>
            </a:extLst>
          </p:cNvPr>
          <p:cNvPicPr>
            <a:picLocks noChangeAspect="1"/>
          </p:cNvPicPr>
          <p:nvPr/>
        </p:nvPicPr>
        <p:blipFill>
          <a:blip r:embed="rId5"/>
          <a:stretch>
            <a:fillRect/>
          </a:stretch>
        </p:blipFill>
        <p:spPr>
          <a:xfrm>
            <a:off x="10363912" y="152602"/>
            <a:ext cx="1804420" cy="1441707"/>
          </a:xfrm>
          <a:prstGeom prst="rect">
            <a:avLst/>
          </a:prstGeom>
        </p:spPr>
      </p:pic>
    </p:spTree>
    <p:extLst>
      <p:ext uri="{BB962C8B-B14F-4D97-AF65-F5344CB8AC3E}">
        <p14:creationId xmlns:p14="http://schemas.microsoft.com/office/powerpoint/2010/main" val="29886011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33333E-6 -2.22222E-6 L 3.33333E-6 0.00023 C 0.00052 0.00463 0.00104 0.00949 0.00182 0.01412 C 0.00195 0.01574 0.0026 0.01713 0.0026 0.01898 C 0.0026 0.03959 0.0026 0.03773 0.00078 0.0507 C -0.00157 0.03704 -0.00026 0.0463 0.00078 0.01736 C 0.00104 0.01204 0.00156 0.00672 0.00182 0.00139 C 0.00208 0.00324 0.00247 0.00463 0.0026 0.00625 C 0.00338 0.0125 0.00429 0.02523 0.00429 0.02547 C 0.00403 0.03634 0.00442 0.04746 0.00351 0.05857 C 0.00338 0.06042 0.00182 0.05579 0.00182 0.05371 C 0.00156 0.04653 0.00234 0.03912 0.0026 0.03148 C 0.00586 0.05509 0.00013 0.01597 0.00429 -0.00347 C 0.00651 -0.01366 0.00468 0.01898 0.00521 0.03009 C 0.00534 0.03264 0.00638 0.0382 0.0069 0.04121 C 0.00664 0.04306 0.00716 0.04838 0.00612 0.04746 C 0.00481 0.0463 0.00521 0.04213 0.00521 0.03959 C 0.00547 0.02824 0.00638 0.01736 0.0069 0.00625 C 0.00716 0.00834 0.00742 0.01042 0.00781 0.0125 C 0.00794 0.01435 0.00833 0.01574 0.00859 0.01736 C 0.00885 0.01922 0.00989 0.0294 0.01041 0.03148 C 0.0108 0.03334 0.01159 0.03496 0.01211 0.03634 C 0.0125 0.03912 0.01159 0.04445 0.01302 0.04445 C 0.01458 0.04445 0.01432 0.03912 0.01471 0.03634 C 0.0151 0.0338 0.01523 0.03102 0.01562 0.02824 C 0.01575 0.02685 0.01614 0.02523 0.0164 0.02384 C 0.01679 0.02153 0.01705 0.01945 0.01744 0.01736 C 0.01979 0.00139 0.01627 0.02616 0.01914 0.00625 C 0.0194 0.00834 0.01953 0.01065 0.01992 0.0125 C 0.02031 0.01435 0.02148 0.01551 0.02161 0.01736 C 0.02226 0.02246 0.02226 0.02778 0.02252 0.0331 C 0.02278 0.03148 0.0233 0.03009 0.0233 0.02824 C 0.02382 0.01945 0.02317 0.01019 0.02422 0.00139 C 0.02448 -0.00069 0.02539 0.00579 0.02604 0.00764 C 0.0289 0.0169 0.02695 0.00741 0.02942 0.0206 C 0.03007 0.02384 0.03112 0.03009 0.03112 0.03033 C 0.03333 0.01459 0.03099 0.03264 0.03294 0.00139 C 0.03307 -0.00069 0.03359 -0.00278 0.03385 -0.00486 C 0.0358 0.00602 0.03385 -0.00578 0.03554 0.01574 C 0.03567 0.01783 0.03606 0.01991 0.03646 0.02199 L 0.03724 0.03634 C 0.0375 0.0257 0.0375 0.01528 0.03815 0.00463 C 0.03815 0.00278 0.03867 0.00764 0.03893 0.00949 C 0.04127 0.02315 0.03867 0.00926 0.04075 0.0206 C 0.04101 0.02639 0.04114 0.03218 0.04166 0.03797 C 0.04192 0.04121 0.04336 0.04746 0.04336 0.04769 C 0.04388 0.04537 0.04466 0.04329 0.04505 0.04121 C 0.04557 0.0375 0.04557 0.0338 0.04596 0.03009 C 0.04609 0.02778 0.04648 0.0257 0.04674 0.02384 C 0.047 0.01945 0.04596 0.01412 0.04765 0.01088 C 0.04896 0.0088 0.04817 0.01736 0.04856 0.0206 C 0.04909 0.02384 0.04974 0.02685 0.05026 0.03009 C 0.05052 0.03148 0.05104 0.0331 0.05117 0.03496 C 0.05143 0.03797 0.05156 0.04121 0.05195 0.04445 C 0.05221 0.04607 0.05221 0.04792 0.05286 0.04908 C 0.05351 0.05023 0.05455 0.05023 0.05547 0.0507 C 0.05586 0.04792 0.05599 0.04537 0.05638 0.04259 C 0.05664 0.04121 0.05716 0.03982 0.05729 0.03797 C 0.05885 -0.01736 0.05013 -0.00463 0.06067 -0.01759 C 0.06797 -0.01481 0.06744 -0.01435 0.07799 -0.01759 C 0.07955 -0.01805 0.08242 -0.02407 0.0832 -0.02546 C 0.08528 -0.03773 0.08242 -0.02291 0.0858 -0.03495 C 0.08646 -0.03773 0.08724 -0.04375 0.08763 -0.04606 C 0.08815 -0.0493 0.08932 -0.05578 0.08932 -0.05555 C 0.09023 -0.06991 0.09088 -0.07291 0.08932 -0.08912 C 0.08893 -0.09305 0.08646 -0.09491 0.08489 -0.09699 C 0.08372 -0.09861 0.08281 -0.10046 0.08151 -0.10162 C 0.07994 -0.10301 0.07799 -0.10393 0.0763 -0.10486 C 0.07461 -0.10602 0.07291 -0.10741 0.07096 -0.10787 C 0.05468 -0.11296 0.08034 -0.10555 0.05807 -0.11134 C 0.05664 -0.11157 0.05507 -0.1125 0.05364 -0.11273 C 0.05026 -0.11342 0.04674 -0.11389 0.04336 -0.11458 C 0.03984 -0.11551 0.03646 -0.11666 0.03294 -0.11759 C 0.03086 -0.11805 0.0289 -0.11852 0.02695 -0.11921 C 0.02578 -0.11967 0.02448 -0.12037 0.0233 -0.12083 C 0.022 -0.12129 0.02044 -0.12153 0.01914 -0.12222 C 0.01731 -0.12315 0.01562 -0.12453 0.0138 -0.12546 L 0.01132 -0.12708 L 0.00859 -0.1287 C 0.00781 -0.1294 0.0069 -0.12963 0.00612 -0.13032 C 0.00494 -0.13125 0.00377 -0.13241 0.0026 -0.13333 C 0.00052 -0.13518 -0.00131 -0.13565 -0.00339 -0.13657 C -0.0043 -0.13703 -0.00521 -0.13773 -0.00599 -0.13819 C -0.00703 -0.13935 -0.00782 -0.14051 -0.00873 -0.14143 C -0.01094 -0.14352 -0.01328 -0.14537 -0.01563 -0.14768 L -0.01993 -0.15254 C -0.02019 -0.15393 -0.02032 -0.15602 -0.02071 -0.15717 C -0.02279 -0.1625 -0.0237 -0.16157 -0.02604 -0.16528 C -0.02813 -0.16852 -0.02969 -0.17222 -0.03125 -0.17639 C -0.03243 -0.1794 -0.03373 -0.18241 -0.03464 -0.18588 C -0.03516 -0.18796 -0.03581 -0.19004 -0.03633 -0.19213 C -0.03672 -0.19375 -0.03685 -0.1956 -0.03737 -0.19699 C -0.03841 -0.20139 -0.04076 -0.20949 -0.04076 -0.20926 C -0.04102 -0.21227 -0.04128 -0.21481 -0.04154 -0.21759 C -0.04245 -0.2243 -0.04388 -0.22407 -0.04154 -0.23356 C -0.04115 -0.23518 -0.03998 -0.23588 -0.03907 -0.2368 C -0.03542 -0.24028 -0.03581 -0.23958 -0.03203 -0.24143 C -0.02748 -0.24699 -0.03047 -0.24398 -0.02253 -0.24768 L -0.01901 -0.2493 C -0.00729 -0.24884 0.00468 -0.24861 0.0164 -0.24768 C 0.01744 -0.24768 0.01823 -0.24653 0.01914 -0.24629 C 0.02083 -0.24537 0.02252 -0.24514 0.02422 -0.24444 C 0.02526 -0.24421 0.02604 -0.24352 0.02695 -0.24305 C 0.02799 -0.24236 0.02916 -0.24213 0.03034 -0.24143 C 0.03177 -0.24074 0.0332 -0.23912 0.03463 -0.23819 C 0.03554 -0.23773 0.03646 -0.2375 0.03724 -0.2368 C 0.03815 -0.23588 0.0388 -0.23403 0.03984 -0.23356 C 0.04153 -0.23241 0.04336 -0.23241 0.04505 -0.23194 C 0.05286 -0.22453 0.0431 -0.23287 0.05547 -0.22708 C 0.05677 -0.22662 0.05781 -0.22477 0.05898 -0.22384 C 0.06002 -0.22315 0.06119 -0.22268 0.06237 -0.22245 C 0.06731 -0.2206 0.07018 -0.22014 0.07539 -0.21921 C 0.07773 -0.21805 0.07994 -0.21643 0.08229 -0.2162 C 0.11757 -0.21111 0.09948 -0.21875 0.11263 -0.21273 C 0.11823 -0.21342 0.12356 -0.21342 0.12916 -0.21435 C 0.13007 -0.21458 0.13086 -0.21504 0.13164 -0.2162 C 0.13424 -0.21828 0.13646 -0.22129 0.13867 -0.22384 C 0.14088 -0.22685 0.14205 -0.22778 0.14388 -0.23194 C 0.14518 -0.23472 0.14726 -0.24143 0.14726 -0.2412 C 0.14765 -0.24375 0.14909 -0.2537 0.14909 -0.25555 C 0.14909 -0.26643 0.14922 -0.27708 0.14817 -0.2875 C 0.14791 -0.29051 0.14635 -0.29259 0.14557 -0.29537 C 0.14518 -0.29699 0.14518 -0.29884 0.14479 -0.3 C 0.14427 -0.30185 0.1401 -0.31088 0.13867 -0.31296 C 0.13711 -0.31481 0.13515 -0.31551 0.13359 -0.31759 C 0.12265 -0.33078 0.13815 -0.31504 0.12825 -0.32546 C 0.12721 -0.32662 0.12604 -0.32801 0.12474 -0.3287 C 0.12304 -0.32986 0.12109 -0.33009 0.11966 -0.33171 C 0.11718 -0.33472 0.11627 -0.33611 0.11354 -0.33819 C 0.11185 -0.33958 0.11015 -0.34028 0.10833 -0.34143 C 0.10742 -0.3419 0.10664 -0.34282 0.10573 -0.34305 C 0.10377 -0.34352 0.10156 -0.34398 0.09961 -0.34467 C 0.09843 -0.34491 0.09739 -0.3456 0.09622 -0.34606 C 0.0944 -0.34699 0.09284 -0.34907 0.09101 -0.3493 L 0.08151 -0.35092 C 0.07812 -0.35208 0.07526 -0.35347 0.072 -0.35416 C 0.06927 -0.35486 0.06679 -0.35509 0.06419 -0.35555 C 0.06315 -0.35625 0.06237 -0.35694 0.06146 -0.35717 C 0.05156 -0.36134 0.06041 -0.35648 0.05286 -0.36041 C 0.03945 -0.36713 0.05299 -0.36088 0.04244 -0.36528 C 0.0414 -0.36574 0.0401 -0.36643 0.03893 -0.36666 C 0.02903 -0.37014 0.03672 -0.36666 0.02864 -0.36991 C 0.02747 -0.37037 0.0263 -0.37083 0.02513 -0.37153 C 0.02382 -0.37222 0.02291 -0.37407 0.02161 -0.37477 C 0.0194 -0.37616 0.01705 -0.37639 0.01471 -0.37801 C 0.0138 -0.37847 0.01302 -0.37916 0.01211 -0.37963 C 0.01106 -0.38009 0.00989 -0.38032 0.00859 -0.38102 C 0.00742 -0.38194 0.00638 -0.38333 0.00521 -0.38426 C -0.00013 -0.38842 0.00547 -0.38241 -0.0017 -0.38912 C -0.00261 -0.38981 -0.00339 -0.3912 -0.0043 -0.39213 C -0.01693 -0.40532 -0.00065 -0.38819 -0.01042 -0.39699 C -0.01185 -0.39838 -0.01315 -0.40046 -0.01485 -0.40162 C -0.01615 -0.40324 -0.01771 -0.40393 -0.01901 -0.40486 C -0.028 -0.41203 -0.01745 -0.40347 -0.02513 -0.41273 C -0.02591 -0.41389 -0.02683 -0.41389 -0.02774 -0.41458 C -0.03698 -0.43148 -0.02279 -0.40555 -0.03386 -0.42407 C -0.03555 -0.42685 -0.03737 -0.43032 -0.03907 -0.43333 C -0.03985 -0.43518 -0.04089 -0.43634 -0.04154 -0.43819 L -0.04519 -0.44768 C -0.04571 -0.44953 -0.04649 -0.45069 -0.04688 -0.45254 C -0.04883 -0.46366 -0.04753 -0.45926 -0.05026 -0.4669 L -0.05196 -0.47639 L -0.05274 -0.48125 C -0.05248 -0.48958 -0.05313 -0.49815 -0.05196 -0.50648 C -0.05144 -0.51041 -0.04974 -0.51273 -0.04857 -0.51597 C -0.04623 -0.52245 -0.04766 -0.51991 -0.04414 -0.52384 C -0.03933 -0.5375 -0.04584 -0.52153 -0.03985 -0.53032 C -0.03425 -0.53842 -0.04206 -0.53264 -0.03555 -0.5368 C -0.03464 -0.53819 -0.03399 -0.54051 -0.03295 -0.54143 C -0.03229 -0.54213 -0.02539 -0.54444 -0.02513 -0.54444 C -0.01875 -0.54398 -0.01237 -0.54375 -0.00599 -0.54305 C -0.00482 -0.54282 -0.00378 -0.54166 -0.00261 -0.54143 C 0.00026 -0.54074 0.00325 -0.54051 0.00612 -0.53981 C 0.01771 -0.53449 -0.00026 -0.54305 0.0138 -0.53518 C 0.02018 -0.53148 0.02122 -0.53171 0.02773 -0.53032 C 0.02864 -0.52963 0.02942 -0.52893 0.03034 -0.5287 C 0.03229 -0.52801 0.0345 -0.52801 0.03646 -0.52708 C 0.03763 -0.52662 0.03867 -0.525 0.03984 -0.52384 C 0.04101 -0.52315 0.04218 -0.52291 0.04336 -0.52245 C 0.05234 -0.51736 0.04479 -0.52014 0.05638 -0.51759 L 0.06419 -0.51273 C 0.0651 -0.51227 0.06588 -0.51157 0.06679 -0.51134 L 0.07278 -0.50949 C 0.07396 -0.50856 0.075 -0.50741 0.0763 -0.50648 C 0.07734 -0.50578 0.07851 -0.50555 0.07981 -0.50509 C 0.08151 -0.50393 0.0832 -0.50278 0.08489 -0.50185 L 0.0901 -0.49861 L 0.09713 -0.49699 C 0.09882 -0.49653 0.10052 -0.49583 0.10234 -0.49537 L 0.11614 -0.49213 C 0.1194 -0.49282 0.12265 -0.49166 0.12578 -0.49375 C 0.12643 -0.49421 0.12799 -0.50301 0.12825 -0.50509 C 0.1289 -0.50903 0.12994 -0.51759 0.12994 -0.51736 C 0.12968 -0.52662 0.12968 -0.53565 0.12916 -0.54444 C 0.12903 -0.54629 0.12877 -0.54791 0.12825 -0.5493 C 0.1276 -0.55139 0.12656 -0.55254 0.12578 -0.55416 C 0.12474 -0.55625 0.12382 -0.55833 0.12304 -0.56065 C 0.12122 -0.56504 0.12135 -0.56643 0.11875 -0.56991 C 0.11471 -0.57592 0.11276 -0.57616 0.10911 -0.58264 C 0.10781 -0.58495 0.10703 -0.58819 0.10573 -0.59051 C 0.10052 -0.60116 0.10117 -0.5993 0.09544 -0.60671 L 0.09271 -0.60972 L 0.0901 -0.61296 C 0.08776 -0.62569 0.08737 -0.62384 0.08932 -0.64143 C 0.08945 -0.64328 0.09036 -0.64467 0.09101 -0.64606 C 0.10377 -0.67824 0.09049 -0.64537 0.09961 -0.66528 C 0.10026 -0.66666 0.10065 -0.66852 0.1013 -0.66991 C 0.10403 -0.67569 0.10364 -0.67384 0.10664 -0.67801 C 0.10807 -0.67986 0.10937 -0.68241 0.11093 -0.68426 C 0.11354 -0.68796 0.11497 -0.68866 0.11797 -0.69213 C 0.11992 -0.69467 0.12174 -0.69815 0.12396 -0.70023 C 0.1263 -0.70231 0.12838 -0.70509 0.13086 -0.70648 C 0.13255 -0.70741 0.1345 -0.70833 0.13606 -0.70972 C 0.14752 -0.72014 0.13333 -0.70741 0.14218 -0.71458 C 0.14336 -0.71528 0.1444 -0.7169 0.14557 -0.71759 C 0.147 -0.71852 0.14843 -0.71875 0.15 -0.71921 C 0.15091 -0.71967 0.15169 -0.72037 0.1526 -0.72083 C 0.15416 -0.72153 0.15599 -0.72176 0.15781 -0.72222 C 0.16627 -0.72546 0.15468 -0.72222 0.16731 -0.72708 C 0.17708 -0.73102 0.17695 -0.72986 0.18632 -0.73194 C 0.18841 -0.73217 0.19036 -0.7331 0.19244 -0.73356 C 0.19414 -0.73403 0.19596 -0.73472 0.19765 -0.73518 C 0.20078 -0.73565 0.20403 -0.73611 0.20716 -0.73657 C 0.21497 -0.74028 0.20534 -0.73611 0.21744 -0.73981 C 0.21875 -0.74028 0.21992 -0.74097 0.22096 -0.74143 C 0.22304 -0.74213 0.225 -0.74236 0.22708 -0.74282 C 0.22942 -0.74375 0.23164 -0.74398 0.23411 -0.74467 C 0.23659 -0.74537 0.23919 -0.74676 0.24192 -0.74768 C 0.24323 -0.74838 0.24466 -0.74884 0.24609 -0.74953 C 0.24726 -0.75 0.24843 -0.75046 0.24961 -0.75092 C 0.2513 -0.75162 0.25312 -0.75185 0.25481 -0.75254 C 0.25742 -0.75416 0.25989 -0.75648 0.26263 -0.75717 C 0.26432 -0.75764 0.26614 -0.7581 0.26784 -0.75903 C 0.27005 -0.75972 0.27461 -0.76203 0.27643 -0.76366 C 0.27942 -0.76597 0.28216 -0.76967 0.28515 -0.77153 C 0.28893 -0.77407 0.28685 -0.77268 0.29127 -0.77477 C 0.29739 -0.78217 0.28919 -0.77245 0.29896 -0.78264 C 0.30195 -0.78565 0.30455 -0.79028 0.30768 -0.79213 C 0.31132 -0.79444 0.31653 -0.79745 0.31888 -0.80185 C 0.32018 -0.8037 0.32122 -0.80625 0.32239 -0.8081 C 0.32317 -0.80949 0.32409 -0.81018 0.325 -0.81134 C 0.32617 -0.81273 0.32734 -0.81458 0.32851 -0.81597 C 0.33346 -0.82986 0.32682 -0.81366 0.33281 -0.82245 C 0.33359 -0.82361 0.33385 -0.82569 0.3345 -0.82708 C 0.33619 -0.83055 0.33971 -0.8368 0.33971 -0.83657 C 0.33997 -0.83819 0.34023 -0.84004 0.34062 -0.84143 C 0.34101 -0.84305 0.34166 -0.84444 0.34231 -0.84629 C 0.34323 -0.84815 0.34427 -0.85 0.34492 -0.85231 C 0.34635 -0.85741 0.34765 -0.86273 0.34843 -0.86805 C 0.34869 -0.87037 0.34882 -0.87245 0.34922 -0.87453 C 0.34974 -0.87778 0.35065 -0.88102 0.35104 -0.88403 C 0.3513 -0.88634 0.35169 -0.88819 0.35195 -0.89051 C 0.35221 -0.89282 0.35221 -0.8956 0.35273 -0.89815 C 0.35312 -0.89977 0.3539 -0.90139 0.35442 -0.90278 C 0.35481 -0.90671 0.35494 -0.91018 0.35534 -0.91389 C 0.35703 -0.93148 0.35534 -0.90787 0.35703 -0.92824 C 0.35742 -0.93264 0.35807 -0.9412 0.35807 -0.94097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
                                      <p:cBhvr>
                                        <p:cTn id="20" dur="2000" fill="hold"/>
                                        <p:tgtEl>
                                          <p:spTgt spid="9"/>
                                        </p:tgtEl>
                                        <p:attrNameLst>
                                          <p:attrName>ppt_x</p:attrName>
                                          <p:attrName>ppt_y</p:attrName>
                                        </p:attrNameLst>
                                      </p:cBhvr>
                                      <p:rCtr x="15260" y="-44097"/>
                                    </p:animMotion>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D6CF-3BF7-4BA8-9740-C0018A0402C5}"/>
              </a:ext>
            </a:extLst>
          </p:cNvPr>
          <p:cNvSpPr>
            <a:spLocks noGrp="1"/>
          </p:cNvSpPr>
          <p:nvPr>
            <p:ph type="title"/>
          </p:nvPr>
        </p:nvSpPr>
        <p:spPr>
          <a:xfrm>
            <a:off x="839788" y="365125"/>
            <a:ext cx="10515600" cy="1607110"/>
          </a:xfrm>
        </p:spPr>
        <p:txBody>
          <a:bodyPr/>
          <a:lstStyle/>
          <a:p>
            <a:r>
              <a:rPr lang="el-GR" dirty="0"/>
              <a:t>Η Ιδέα του </a:t>
            </a:r>
            <a:r>
              <a:rPr lang="en-US" dirty="0"/>
              <a:t>Project “The </a:t>
            </a:r>
            <a:r>
              <a:rPr lang="en-US" dirty="0" err="1"/>
              <a:t>Fundain</a:t>
            </a:r>
            <a:r>
              <a:rPr lang="en-US" dirty="0"/>
              <a:t>”</a:t>
            </a:r>
            <a:endParaRPr lang="el-GR" dirty="0"/>
          </a:p>
        </p:txBody>
      </p:sp>
      <p:sp>
        <p:nvSpPr>
          <p:cNvPr id="3" name="Text Placeholder 2">
            <a:extLst>
              <a:ext uri="{FF2B5EF4-FFF2-40B4-BE49-F238E27FC236}">
                <a16:creationId xmlns:a16="http://schemas.microsoft.com/office/drawing/2014/main" id="{4143CFB3-1777-4F21-BC62-BDAB238C0883}"/>
              </a:ext>
            </a:extLst>
          </p:cNvPr>
          <p:cNvSpPr>
            <a:spLocks noGrp="1"/>
          </p:cNvSpPr>
          <p:nvPr>
            <p:ph type="body" sz="half" idx="2"/>
          </p:nvPr>
        </p:nvSpPr>
        <p:spPr>
          <a:xfrm>
            <a:off x="836612" y="1972235"/>
            <a:ext cx="10514012" cy="1308847"/>
          </a:xfrm>
        </p:spPr>
        <p:txBody>
          <a:bodyPr>
            <a:normAutofit/>
          </a:bodyPr>
          <a:lstStyle/>
          <a:p>
            <a:r>
              <a:rPr lang="el-GR" sz="2000" dirty="0"/>
              <a:t>Η δημιουργία μίας κοινής πλατφόρμας όπου θα μπορεί ο οποιοσδήποτε να ζήτα και να προσφέρει βοήθεια εκεί που υπάρχει ανάγκη, καθώς επίσης θα δίνει και την ευκαιρία στους χρήστες που μοιράζονται κοινές ιδέες να δημιουργούν νέες φιλίες.</a:t>
            </a:r>
          </a:p>
        </p:txBody>
      </p:sp>
      <p:sp>
        <p:nvSpPr>
          <p:cNvPr id="5" name="TextBox 4">
            <a:extLst>
              <a:ext uri="{FF2B5EF4-FFF2-40B4-BE49-F238E27FC236}">
                <a16:creationId xmlns:a16="http://schemas.microsoft.com/office/drawing/2014/main" id="{827FF443-8021-43C5-AE43-BD8DE1E0F946}"/>
              </a:ext>
            </a:extLst>
          </p:cNvPr>
          <p:cNvSpPr txBox="1"/>
          <p:nvPr/>
        </p:nvSpPr>
        <p:spPr>
          <a:xfrm>
            <a:off x="12332991" y="3708399"/>
            <a:ext cx="4551176" cy="923330"/>
          </a:xfrm>
          <a:prstGeom prst="rect">
            <a:avLst/>
          </a:prstGeom>
          <a:noFill/>
        </p:spPr>
        <p:txBody>
          <a:bodyPr wrap="square" rtlCol="0">
            <a:spAutoFit/>
          </a:bodyPr>
          <a:lstStyle/>
          <a:p>
            <a:r>
              <a:rPr lang="en-US" sz="5400" dirty="0">
                <a:latin typeface="Vladimir Script" panose="020B0604020202020204" pitchFamily="66" charset="0"/>
              </a:rPr>
              <a:t>United we Stand…</a:t>
            </a:r>
            <a:endParaRPr lang="el-GR" sz="5400" dirty="0"/>
          </a:p>
        </p:txBody>
      </p:sp>
      <p:sp>
        <p:nvSpPr>
          <p:cNvPr id="6" name="TextBox 5">
            <a:extLst>
              <a:ext uri="{FF2B5EF4-FFF2-40B4-BE49-F238E27FC236}">
                <a16:creationId xmlns:a16="http://schemas.microsoft.com/office/drawing/2014/main" id="{20F25DAD-1D18-4404-A5BC-F0C79EFFD693}"/>
              </a:ext>
            </a:extLst>
          </p:cNvPr>
          <p:cNvSpPr txBox="1"/>
          <p:nvPr/>
        </p:nvSpPr>
        <p:spPr>
          <a:xfrm>
            <a:off x="-5397120" y="4839314"/>
            <a:ext cx="5217459" cy="923330"/>
          </a:xfrm>
          <a:prstGeom prst="rect">
            <a:avLst/>
          </a:prstGeom>
          <a:noFill/>
        </p:spPr>
        <p:txBody>
          <a:bodyPr wrap="square" rtlCol="0">
            <a:spAutoFit/>
          </a:bodyPr>
          <a:lstStyle/>
          <a:p>
            <a:r>
              <a:rPr lang="en-US" sz="5400" dirty="0">
                <a:latin typeface="Vladimir Script" panose="020B0604020202020204" pitchFamily="66" charset="0"/>
              </a:rPr>
              <a:t>…Divided we Fall</a:t>
            </a:r>
            <a:endParaRPr lang="el-GR" sz="5400" dirty="0"/>
          </a:p>
        </p:txBody>
      </p:sp>
      <p:sp>
        <p:nvSpPr>
          <p:cNvPr id="7" name="TextBox 6">
            <a:extLst>
              <a:ext uri="{FF2B5EF4-FFF2-40B4-BE49-F238E27FC236}">
                <a16:creationId xmlns:a16="http://schemas.microsoft.com/office/drawing/2014/main" id="{6F064517-C1C7-4C5D-8F76-BE1C7107FC9F}"/>
              </a:ext>
            </a:extLst>
          </p:cNvPr>
          <p:cNvSpPr txBox="1"/>
          <p:nvPr/>
        </p:nvSpPr>
        <p:spPr>
          <a:xfrm>
            <a:off x="8453717" y="5856732"/>
            <a:ext cx="2896907" cy="461665"/>
          </a:xfrm>
          <a:prstGeom prst="rect">
            <a:avLst/>
          </a:prstGeom>
          <a:noFill/>
        </p:spPr>
        <p:txBody>
          <a:bodyPr wrap="square" rtlCol="0">
            <a:spAutoFit/>
          </a:bodyPr>
          <a:lstStyle/>
          <a:p>
            <a:r>
              <a:rPr lang="en-US" sz="2400" dirty="0">
                <a:latin typeface="Vladimir Script" panose="03050402040407070305" pitchFamily="66" charset="0"/>
              </a:rPr>
              <a:t>- Pink Floyd -</a:t>
            </a:r>
            <a:endParaRPr lang="el-GR" sz="2400" dirty="0"/>
          </a:p>
        </p:txBody>
      </p:sp>
      <p:pic>
        <p:nvPicPr>
          <p:cNvPr id="8" name="Εικόνα 7">
            <a:extLst>
              <a:ext uri="{FF2B5EF4-FFF2-40B4-BE49-F238E27FC236}">
                <a16:creationId xmlns:a16="http://schemas.microsoft.com/office/drawing/2014/main" id="{B7F93A96-D96E-4972-A2BC-F1EF3F6FA9EE}"/>
              </a:ext>
            </a:extLst>
          </p:cNvPr>
          <p:cNvPicPr>
            <a:picLocks noChangeAspect="1"/>
          </p:cNvPicPr>
          <p:nvPr/>
        </p:nvPicPr>
        <p:blipFill>
          <a:blip r:embed="rId2"/>
          <a:stretch>
            <a:fillRect/>
          </a:stretch>
        </p:blipFill>
        <p:spPr>
          <a:xfrm>
            <a:off x="10387580" y="245189"/>
            <a:ext cx="1804420" cy="1441707"/>
          </a:xfrm>
          <a:prstGeom prst="rect">
            <a:avLst/>
          </a:prstGeom>
        </p:spPr>
      </p:pic>
    </p:spTree>
    <p:extLst>
      <p:ext uri="{BB962C8B-B14F-4D97-AF65-F5344CB8AC3E}">
        <p14:creationId xmlns:p14="http://schemas.microsoft.com/office/powerpoint/2010/main" val="1589939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grpId="0" nodeType="clickEffect">
                                  <p:stCondLst>
                                    <p:cond delay="0"/>
                                  </p:stCondLst>
                                  <p:childTnLst>
                                    <p:animMotion origin="layout" path="M 2.91667E-6 -1.85185E-6 L -0.88985 0.00324 " pathEditMode="relative" rAng="0" ptsTypes="AA">
                                      <p:cBhvr>
                                        <p:cTn id="20" dur="2000" fill="hold"/>
                                        <p:tgtEl>
                                          <p:spTgt spid="5"/>
                                        </p:tgtEl>
                                        <p:attrNameLst>
                                          <p:attrName>ppt_x</p:attrName>
                                          <p:attrName>ppt_y</p:attrName>
                                        </p:attrNameLst>
                                      </p:cBhvr>
                                      <p:rCtr x="-44492" y="162"/>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grpId="0" nodeType="clickEffect">
                                  <p:stCondLst>
                                    <p:cond delay="0"/>
                                  </p:stCondLst>
                                  <p:childTnLst>
                                    <p:animMotion origin="layout" path="M -4.16667E-6 3.33333E-6 L 0.77787 0.00139 " pathEditMode="relative" rAng="0" ptsTypes="AA">
                                      <p:cBhvr>
                                        <p:cTn id="24" dur="2000" fill="hold"/>
                                        <p:tgtEl>
                                          <p:spTgt spid="6"/>
                                        </p:tgtEl>
                                        <p:attrNameLst>
                                          <p:attrName>ppt_x</p:attrName>
                                          <p:attrName>ppt_y</p:attrName>
                                        </p:attrNameLst>
                                      </p:cBhvr>
                                      <p:rCtr x="38893" y="69"/>
                                    </p:animMotion>
                                  </p:childTnLst>
                                </p:cTn>
                              </p:par>
                            </p:childTnLst>
                          </p:cTn>
                        </p:par>
                      </p:childTnLst>
                    </p:cTn>
                  </p:par>
                  <p:par>
                    <p:cTn id="25" fill="hold">
                      <p:stCondLst>
                        <p:cond delay="indefinite"/>
                      </p:stCondLst>
                      <p:childTnLst>
                        <p:par>
                          <p:cTn id="26" fill="hold">
                            <p:stCondLst>
                              <p:cond delay="0"/>
                            </p:stCondLst>
                            <p:childTnLst>
                              <p:par>
                                <p:cTn id="27" presetID="1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plus(in)">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6EF2-D024-4F5C-92A7-935AC69AE44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00" dirty="0"/>
              <a:t>World Giving Index</a:t>
            </a:r>
            <a:br>
              <a:rPr lang="en-US" sz="4200" dirty="0"/>
            </a:br>
            <a:endParaRPr lang="en-US" sz="4200" dirty="0"/>
          </a:p>
        </p:txBody>
      </p:sp>
      <p:pic>
        <p:nvPicPr>
          <p:cNvPr id="10" name="Graphic 9" descr="Head with gears">
            <a:extLst>
              <a:ext uri="{FF2B5EF4-FFF2-40B4-BE49-F238E27FC236}">
                <a16:creationId xmlns:a16="http://schemas.microsoft.com/office/drawing/2014/main" id="{204C1327-51B2-475A-8329-699621675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600000">
            <a:off x="956068" y="1924505"/>
            <a:ext cx="3354676" cy="3354676"/>
          </a:xfrm>
          <a:prstGeom prst="rect">
            <a:avLst/>
          </a:prstGeom>
        </p:spPr>
      </p:pic>
      <p:sp>
        <p:nvSpPr>
          <p:cNvPr id="3" name="Text Placeholder 2">
            <a:extLst>
              <a:ext uri="{FF2B5EF4-FFF2-40B4-BE49-F238E27FC236}">
                <a16:creationId xmlns:a16="http://schemas.microsoft.com/office/drawing/2014/main" id="{5E4568E0-1B4A-4886-8B2F-474EE8D9AC6F}"/>
              </a:ext>
            </a:extLst>
          </p:cNvPr>
          <p:cNvSpPr>
            <a:spLocks noGrp="1"/>
          </p:cNvSpPr>
          <p:nvPr>
            <p:ph type="body" sz="half" idx="2"/>
          </p:nvPr>
        </p:nvSpPr>
        <p:spPr>
          <a:xfrm>
            <a:off x="4800600" y="1825625"/>
            <a:ext cx="6553200" cy="4351338"/>
          </a:xfrm>
        </p:spPr>
        <p:txBody>
          <a:bodyPr vert="horz" lIns="91440" tIns="45720" rIns="91440" bIns="45720" rtlCol="0">
            <a:normAutofit/>
          </a:bodyPr>
          <a:lstStyle/>
          <a:p>
            <a:r>
              <a:rPr lang="en-US" dirty="0" err="1">
                <a:gradFill>
                  <a:gsLst>
                    <a:gs pos="34000">
                      <a:schemeClr val="tx1">
                        <a:lumMod val="93000"/>
                      </a:schemeClr>
                    </a:gs>
                    <a:gs pos="0">
                      <a:schemeClr val="bg1">
                        <a:lumMod val="25000"/>
                        <a:lumOff val="75000"/>
                      </a:schemeClr>
                    </a:gs>
                    <a:gs pos="100000">
                      <a:schemeClr val="tx1"/>
                    </a:gs>
                  </a:gsLst>
                  <a:lin ang="4800000" scaled="0"/>
                </a:gradFill>
              </a:rPr>
              <a:t>Είν</a:t>
            </a:r>
            <a:r>
              <a:rPr lang="en-US" dirty="0">
                <a:gradFill>
                  <a:gsLst>
                    <a:gs pos="34000">
                      <a:schemeClr val="tx1">
                        <a:lumMod val="93000"/>
                      </a:schemeClr>
                    </a:gs>
                    <a:gs pos="0">
                      <a:schemeClr val="bg1">
                        <a:lumMod val="25000"/>
                        <a:lumOff val="75000"/>
                      </a:schemeClr>
                    </a:gs>
                    <a:gs pos="100000">
                      <a:schemeClr val="tx1"/>
                    </a:gs>
                  </a:gsLst>
                  <a:lin ang="4800000" scaled="0"/>
                </a:gradFill>
              </a:rPr>
              <a:t>αι μία ετήσια έρευνα που δημοσιεύεται από το Charities Aid Foundation, και είναι η μεγαλύτερη στον κόσμο  που αφορά φιλανθρωπικές ενέργειες παίρνοντας δεδομένα σε πάνω από 1,3 εκατομμύρια ανθρώπους σε 125 χώρες .</a:t>
            </a:r>
          </a:p>
          <a:p>
            <a:r>
              <a:rPr lang="en-US" dirty="0">
                <a:gradFill>
                  <a:gsLst>
                    <a:gs pos="34000">
                      <a:schemeClr val="tx1">
                        <a:lumMod val="93000"/>
                      </a:schemeClr>
                    </a:gs>
                    <a:gs pos="0">
                      <a:schemeClr val="bg1">
                        <a:lumMod val="25000"/>
                        <a:lumOff val="75000"/>
                      </a:schemeClr>
                    </a:gs>
                    <a:gs pos="100000">
                      <a:schemeClr val="tx1"/>
                    </a:gs>
                  </a:gsLst>
                  <a:lin ang="4800000" scaled="0"/>
                </a:gradFill>
              </a:rPr>
              <a:t> </a:t>
            </a:r>
            <a:r>
              <a:rPr lang="en-US" dirty="0" err="1">
                <a:gradFill>
                  <a:gsLst>
                    <a:gs pos="34000">
                      <a:schemeClr val="tx1">
                        <a:lumMod val="93000"/>
                      </a:schemeClr>
                    </a:gs>
                    <a:gs pos="0">
                      <a:schemeClr val="bg1">
                        <a:lumMod val="25000"/>
                        <a:lumOff val="75000"/>
                      </a:schemeClr>
                    </a:gs>
                    <a:gs pos="100000">
                      <a:schemeClr val="tx1"/>
                    </a:gs>
                  </a:gsLst>
                  <a:lin ang="4800000" scaled="0"/>
                </a:gradFill>
              </a:rPr>
              <a:t>Αν</a:t>
            </a:r>
            <a:r>
              <a:rPr lang="en-US" dirty="0">
                <a:gradFill>
                  <a:gsLst>
                    <a:gs pos="34000">
                      <a:schemeClr val="tx1">
                        <a:lumMod val="93000"/>
                      </a:schemeClr>
                    </a:gs>
                    <a:gs pos="0">
                      <a:schemeClr val="bg1">
                        <a:lumMod val="25000"/>
                        <a:lumOff val="75000"/>
                      </a:schemeClr>
                    </a:gs>
                    <a:gs pos="100000">
                      <a:schemeClr val="tx1"/>
                    </a:gs>
                  </a:gsLst>
                  <a:lin ang="4800000" scaled="0"/>
                </a:gradFill>
              </a:rPr>
              <a:t>αλύει δεδομένα από τα τελευταία δέκα χρόνια, αποκαλύπτοντας την στάση των ανθρώπων στις φιλανθρωπικές δράσεις, σε περιόδους οικονομικής κρίσης, οικονομικής ανάκαμψης και γεωπολιτικών αναταραχών.</a:t>
            </a:r>
          </a:p>
          <a:p>
            <a:br>
              <a:rPr lang="en-US" dirty="0">
                <a:gradFill>
                  <a:gsLst>
                    <a:gs pos="34000">
                      <a:schemeClr val="tx1">
                        <a:lumMod val="93000"/>
                      </a:schemeClr>
                    </a:gs>
                    <a:gs pos="0">
                      <a:schemeClr val="bg1">
                        <a:lumMod val="25000"/>
                        <a:lumOff val="75000"/>
                      </a:schemeClr>
                    </a:gs>
                    <a:gs pos="100000">
                      <a:schemeClr val="tx1"/>
                    </a:gs>
                  </a:gsLst>
                  <a:lin ang="4800000" scaled="0"/>
                </a:gradFill>
              </a:rPr>
            </a:br>
            <a:r>
              <a:rPr lang="en-US" dirty="0">
                <a:gradFill>
                  <a:gsLst>
                    <a:gs pos="34000">
                      <a:schemeClr val="tx1">
                        <a:lumMod val="93000"/>
                      </a:schemeClr>
                    </a:gs>
                    <a:gs pos="0">
                      <a:schemeClr val="bg1">
                        <a:lumMod val="25000"/>
                        <a:lumOff val="75000"/>
                      </a:schemeClr>
                    </a:gs>
                    <a:gs pos="100000">
                      <a:schemeClr val="tx1"/>
                    </a:gs>
                  </a:gsLst>
                  <a:lin ang="4800000" scaled="0"/>
                </a:gradFill>
              </a:rPr>
              <a:t>Η </a:t>
            </a:r>
            <a:r>
              <a:rPr lang="en-US" dirty="0" err="1">
                <a:gradFill>
                  <a:gsLst>
                    <a:gs pos="34000">
                      <a:schemeClr val="tx1">
                        <a:lumMod val="93000"/>
                      </a:schemeClr>
                    </a:gs>
                    <a:gs pos="0">
                      <a:schemeClr val="bg1">
                        <a:lumMod val="25000"/>
                        <a:lumOff val="75000"/>
                      </a:schemeClr>
                    </a:gs>
                    <a:gs pos="100000">
                      <a:schemeClr val="tx1"/>
                    </a:gs>
                  </a:gsLst>
                  <a:lin ang="4800000" scaled="0"/>
                </a:gradFill>
              </a:rPr>
              <a:t>έρευν</a:t>
            </a:r>
            <a:r>
              <a:rPr lang="en-US" dirty="0">
                <a:gradFill>
                  <a:gsLst>
                    <a:gs pos="34000">
                      <a:schemeClr val="tx1">
                        <a:lumMod val="93000"/>
                      </a:schemeClr>
                    </a:gs>
                    <a:gs pos="0">
                      <a:schemeClr val="bg1">
                        <a:lumMod val="25000"/>
                        <a:lumOff val="75000"/>
                      </a:schemeClr>
                    </a:gs>
                    <a:gs pos="100000">
                      <a:schemeClr val="tx1"/>
                    </a:gs>
                  </a:gsLst>
                  <a:lin ang="4800000" scaled="0"/>
                </a:gradFill>
              </a:rPr>
              <a:t>α εξετάζει τρεις πτυχές της συμπεριφοράς:</a:t>
            </a:r>
          </a:p>
          <a:p>
            <a:pPr marL="342900" indent="-228600">
              <a:buFont typeface="Arial" panose="020B0604020202020204" pitchFamily="34" charset="0"/>
              <a:buChar char="•"/>
            </a:pPr>
            <a:r>
              <a:rPr lang="en-US" dirty="0" err="1">
                <a:gradFill>
                  <a:gsLst>
                    <a:gs pos="34000">
                      <a:schemeClr val="tx1">
                        <a:lumMod val="93000"/>
                      </a:schemeClr>
                    </a:gs>
                    <a:gs pos="0">
                      <a:schemeClr val="bg1">
                        <a:lumMod val="25000"/>
                        <a:lumOff val="75000"/>
                      </a:schemeClr>
                    </a:gs>
                    <a:gs pos="100000">
                      <a:schemeClr val="tx1"/>
                    </a:gs>
                  </a:gsLst>
                  <a:lin ang="4800000" scaled="0"/>
                </a:gradFill>
              </a:rPr>
              <a:t>Βοήθει</a:t>
            </a:r>
            <a:r>
              <a:rPr lang="en-US" dirty="0">
                <a:gradFill>
                  <a:gsLst>
                    <a:gs pos="34000">
                      <a:schemeClr val="tx1">
                        <a:lumMod val="93000"/>
                      </a:schemeClr>
                    </a:gs>
                    <a:gs pos="0">
                      <a:schemeClr val="bg1">
                        <a:lumMod val="25000"/>
                        <a:lumOff val="75000"/>
                      </a:schemeClr>
                    </a:gs>
                    <a:gs pos="100000">
                      <a:schemeClr val="tx1"/>
                    </a:gs>
                  </a:gsLst>
                  <a:lin ang="4800000" scaled="0"/>
                </a:gradFill>
              </a:rPr>
              <a:t>α σε έναν </a:t>
            </a:r>
            <a:r>
              <a:rPr lang="el-GR" dirty="0">
                <a:gradFill>
                  <a:gsLst>
                    <a:gs pos="34000">
                      <a:schemeClr val="tx1">
                        <a:lumMod val="93000"/>
                      </a:schemeClr>
                    </a:gs>
                    <a:gs pos="0">
                      <a:schemeClr val="bg1">
                        <a:lumMod val="25000"/>
                        <a:lumOff val="75000"/>
                      </a:schemeClr>
                    </a:gs>
                    <a:gs pos="100000">
                      <a:schemeClr val="tx1"/>
                    </a:gs>
                  </a:gsLst>
                  <a:lin ang="4800000" scaled="0"/>
                </a:gradFill>
              </a:rPr>
              <a:t>άγνωστο</a:t>
            </a:r>
            <a:endParaRPr lang="en-US" dirty="0">
              <a:gradFill>
                <a:gsLst>
                  <a:gs pos="34000">
                    <a:schemeClr val="tx1">
                      <a:lumMod val="93000"/>
                    </a:schemeClr>
                  </a:gs>
                  <a:gs pos="0">
                    <a:schemeClr val="bg1">
                      <a:lumMod val="25000"/>
                      <a:lumOff val="75000"/>
                    </a:schemeClr>
                  </a:gs>
                  <a:gs pos="100000">
                    <a:schemeClr val="tx1"/>
                  </a:gs>
                </a:gsLst>
                <a:lin ang="4800000" scaled="0"/>
              </a:gradFill>
            </a:endParaRPr>
          </a:p>
          <a:p>
            <a:pPr marL="342900" indent="-228600">
              <a:buFont typeface="Arial" panose="020B0604020202020204" pitchFamily="34" charset="0"/>
              <a:buChar char="•"/>
            </a:pPr>
            <a:r>
              <a:rPr lang="en-US" dirty="0" err="1">
                <a:gradFill>
                  <a:gsLst>
                    <a:gs pos="34000">
                      <a:schemeClr val="tx1">
                        <a:lumMod val="93000"/>
                      </a:schemeClr>
                    </a:gs>
                    <a:gs pos="0">
                      <a:schemeClr val="bg1">
                        <a:lumMod val="25000"/>
                        <a:lumOff val="75000"/>
                      </a:schemeClr>
                    </a:gs>
                    <a:gs pos="100000">
                      <a:schemeClr val="tx1"/>
                    </a:gs>
                  </a:gsLst>
                  <a:lin ang="4800000" scaled="0"/>
                </a:gradFill>
              </a:rPr>
              <a:t>Δωρεά</a:t>
            </a:r>
            <a:r>
              <a:rPr lang="en-US" dirty="0">
                <a:gradFill>
                  <a:gsLst>
                    <a:gs pos="34000">
                      <a:schemeClr val="tx1">
                        <a:lumMod val="93000"/>
                      </a:schemeClr>
                    </a:gs>
                    <a:gs pos="0">
                      <a:schemeClr val="bg1">
                        <a:lumMod val="25000"/>
                        <a:lumOff val="75000"/>
                      </a:schemeClr>
                    </a:gs>
                    <a:gs pos="100000">
                      <a:schemeClr val="tx1"/>
                    </a:gs>
                  </a:gsLst>
                  <a:lin ang="4800000" scaled="0"/>
                </a:gradFill>
              </a:rPr>
              <a:t> </a:t>
            </a:r>
            <a:r>
              <a:rPr lang="en-US" dirty="0" err="1">
                <a:gradFill>
                  <a:gsLst>
                    <a:gs pos="34000">
                      <a:schemeClr val="tx1">
                        <a:lumMod val="93000"/>
                      </a:schemeClr>
                    </a:gs>
                    <a:gs pos="0">
                      <a:schemeClr val="bg1">
                        <a:lumMod val="25000"/>
                        <a:lumOff val="75000"/>
                      </a:schemeClr>
                    </a:gs>
                    <a:gs pos="100000">
                      <a:schemeClr val="tx1"/>
                    </a:gs>
                  </a:gsLst>
                  <a:lin ang="4800000" scaled="0"/>
                </a:gradFill>
              </a:rPr>
              <a:t>σε</a:t>
            </a:r>
            <a:r>
              <a:rPr lang="en-US" dirty="0">
                <a:gradFill>
                  <a:gsLst>
                    <a:gs pos="34000">
                      <a:schemeClr val="tx1">
                        <a:lumMod val="93000"/>
                      </a:schemeClr>
                    </a:gs>
                    <a:gs pos="0">
                      <a:schemeClr val="bg1">
                        <a:lumMod val="25000"/>
                        <a:lumOff val="75000"/>
                      </a:schemeClr>
                    </a:gs>
                    <a:gs pos="100000">
                      <a:schemeClr val="tx1"/>
                    </a:gs>
                  </a:gsLst>
                  <a:lin ang="4800000" scaled="0"/>
                </a:gradFill>
              </a:rPr>
              <a:t> </a:t>
            </a:r>
            <a:r>
              <a:rPr lang="en-US" dirty="0" err="1">
                <a:gradFill>
                  <a:gsLst>
                    <a:gs pos="34000">
                      <a:schemeClr val="tx1">
                        <a:lumMod val="93000"/>
                      </a:schemeClr>
                    </a:gs>
                    <a:gs pos="0">
                      <a:schemeClr val="bg1">
                        <a:lumMod val="25000"/>
                        <a:lumOff val="75000"/>
                      </a:schemeClr>
                    </a:gs>
                    <a:gs pos="100000">
                      <a:schemeClr val="tx1"/>
                    </a:gs>
                  </a:gsLst>
                  <a:lin ang="4800000" scaled="0"/>
                </a:gradFill>
              </a:rPr>
              <a:t>φιλ</a:t>
            </a:r>
            <a:r>
              <a:rPr lang="en-US" dirty="0">
                <a:gradFill>
                  <a:gsLst>
                    <a:gs pos="34000">
                      <a:schemeClr val="tx1">
                        <a:lumMod val="93000"/>
                      </a:schemeClr>
                    </a:gs>
                    <a:gs pos="0">
                      <a:schemeClr val="bg1">
                        <a:lumMod val="25000"/>
                        <a:lumOff val="75000"/>
                      </a:schemeClr>
                    </a:gs>
                    <a:gs pos="100000">
                      <a:schemeClr val="tx1"/>
                    </a:gs>
                  </a:gsLst>
                  <a:lin ang="4800000" scaled="0"/>
                </a:gradFill>
              </a:rPr>
              <a:t>ανθρωπικό ίδρυμα</a:t>
            </a:r>
          </a:p>
          <a:p>
            <a:pPr marL="342900" indent="-228600">
              <a:buFont typeface="Arial" panose="020B0604020202020204" pitchFamily="34" charset="0"/>
              <a:buChar char="•"/>
            </a:pPr>
            <a:r>
              <a:rPr lang="en-US" dirty="0" err="1">
                <a:gradFill>
                  <a:gsLst>
                    <a:gs pos="34000">
                      <a:schemeClr val="tx1">
                        <a:lumMod val="93000"/>
                      </a:schemeClr>
                    </a:gs>
                    <a:gs pos="0">
                      <a:schemeClr val="bg1">
                        <a:lumMod val="25000"/>
                        <a:lumOff val="75000"/>
                      </a:schemeClr>
                    </a:gs>
                    <a:gs pos="100000">
                      <a:schemeClr val="tx1"/>
                    </a:gs>
                  </a:gsLst>
                  <a:lin ang="4800000" scaled="0"/>
                </a:gradFill>
              </a:rPr>
              <a:t>Εθελοντισμός</a:t>
            </a:r>
            <a:r>
              <a:rPr lang="en-US" dirty="0">
                <a:gradFill>
                  <a:gsLst>
                    <a:gs pos="34000">
                      <a:schemeClr val="tx1">
                        <a:lumMod val="93000"/>
                      </a:schemeClr>
                    </a:gs>
                    <a:gs pos="0">
                      <a:schemeClr val="bg1">
                        <a:lumMod val="25000"/>
                        <a:lumOff val="75000"/>
                      </a:schemeClr>
                    </a:gs>
                    <a:gs pos="100000">
                      <a:schemeClr val="tx1"/>
                    </a:gs>
                  </a:gsLst>
                  <a:lin ang="4800000" scaled="0"/>
                </a:gradFill>
              </a:rPr>
              <a:t> </a:t>
            </a:r>
            <a:r>
              <a:rPr lang="en-US" dirty="0" err="1">
                <a:gradFill>
                  <a:gsLst>
                    <a:gs pos="34000">
                      <a:schemeClr val="tx1">
                        <a:lumMod val="93000"/>
                      </a:schemeClr>
                    </a:gs>
                    <a:gs pos="0">
                      <a:schemeClr val="bg1">
                        <a:lumMod val="25000"/>
                        <a:lumOff val="75000"/>
                      </a:schemeClr>
                    </a:gs>
                    <a:gs pos="100000">
                      <a:schemeClr val="tx1"/>
                    </a:gs>
                  </a:gsLst>
                  <a:lin ang="4800000" scaled="0"/>
                </a:gradFill>
              </a:rPr>
              <a:t>σε</a:t>
            </a:r>
            <a:r>
              <a:rPr lang="en-US" dirty="0">
                <a:gradFill>
                  <a:gsLst>
                    <a:gs pos="34000">
                      <a:schemeClr val="tx1">
                        <a:lumMod val="93000"/>
                      </a:schemeClr>
                    </a:gs>
                    <a:gs pos="0">
                      <a:schemeClr val="bg1">
                        <a:lumMod val="25000"/>
                        <a:lumOff val="75000"/>
                      </a:schemeClr>
                    </a:gs>
                    <a:gs pos="100000">
                      <a:schemeClr val="tx1"/>
                    </a:gs>
                  </a:gsLst>
                  <a:lin ang="4800000" scaled="0"/>
                </a:gradFill>
              </a:rPr>
              <a:t> </a:t>
            </a:r>
            <a:r>
              <a:rPr lang="en-US" dirty="0" err="1">
                <a:gradFill>
                  <a:gsLst>
                    <a:gs pos="34000">
                      <a:schemeClr val="tx1">
                        <a:lumMod val="93000"/>
                      </a:schemeClr>
                    </a:gs>
                    <a:gs pos="0">
                      <a:schemeClr val="bg1">
                        <a:lumMod val="25000"/>
                        <a:lumOff val="75000"/>
                      </a:schemeClr>
                    </a:gs>
                    <a:gs pos="100000">
                      <a:schemeClr val="tx1"/>
                    </a:gs>
                  </a:gsLst>
                  <a:lin ang="4800000" scaled="0"/>
                </a:gradFill>
              </a:rPr>
              <a:t>έν</a:t>
            </a:r>
            <a:r>
              <a:rPr lang="en-US" dirty="0">
                <a:gradFill>
                  <a:gsLst>
                    <a:gs pos="34000">
                      <a:schemeClr val="tx1">
                        <a:lumMod val="93000"/>
                      </a:schemeClr>
                    </a:gs>
                    <a:gs pos="0">
                      <a:schemeClr val="bg1">
                        <a:lumMod val="25000"/>
                        <a:lumOff val="75000"/>
                      </a:schemeClr>
                    </a:gs>
                    <a:gs pos="100000">
                      <a:schemeClr val="tx1"/>
                    </a:gs>
                  </a:gsLst>
                  <a:lin ang="4800000" scaled="0"/>
                </a:gradFill>
              </a:rPr>
              <a:t>αν οργανισμό</a:t>
            </a:r>
          </a:p>
        </p:txBody>
      </p:sp>
      <p:pic>
        <p:nvPicPr>
          <p:cNvPr id="5" name="Εικόνα 4">
            <a:extLst>
              <a:ext uri="{FF2B5EF4-FFF2-40B4-BE49-F238E27FC236}">
                <a16:creationId xmlns:a16="http://schemas.microsoft.com/office/drawing/2014/main" id="{A91401B7-5444-4AF3-AAE6-2F425799B5FB}"/>
              </a:ext>
            </a:extLst>
          </p:cNvPr>
          <p:cNvPicPr>
            <a:picLocks noChangeAspect="1"/>
          </p:cNvPicPr>
          <p:nvPr/>
        </p:nvPicPr>
        <p:blipFill>
          <a:blip r:embed="rId5"/>
          <a:stretch>
            <a:fillRect/>
          </a:stretch>
        </p:blipFill>
        <p:spPr>
          <a:xfrm>
            <a:off x="10387580" y="131309"/>
            <a:ext cx="1804420" cy="1441707"/>
          </a:xfrm>
          <a:prstGeom prst="rect">
            <a:avLst/>
          </a:prstGeom>
        </p:spPr>
      </p:pic>
    </p:spTree>
    <p:extLst>
      <p:ext uri="{BB962C8B-B14F-4D97-AF65-F5344CB8AC3E}">
        <p14:creationId xmlns:p14="http://schemas.microsoft.com/office/powerpoint/2010/main" val="1817036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11C77-1D71-47FC-B1A9-5F78CF16107C}"/>
              </a:ext>
            </a:extLst>
          </p:cNvPr>
          <p:cNvSpPr>
            <a:spLocks noGrp="1"/>
          </p:cNvSpPr>
          <p:nvPr>
            <p:ph type="title"/>
          </p:nvPr>
        </p:nvSpPr>
        <p:spPr/>
        <p:txBody>
          <a:bodyPr/>
          <a:lstStyle/>
          <a:p>
            <a:r>
              <a:rPr lang="el-GR" dirty="0"/>
              <a:t>Τις 10 πρώτες θέσεις κατέχουν</a:t>
            </a:r>
          </a:p>
        </p:txBody>
      </p:sp>
      <p:graphicFrame>
        <p:nvGraphicFramePr>
          <p:cNvPr id="6" name="Content Placeholder 5">
            <a:extLst>
              <a:ext uri="{FF2B5EF4-FFF2-40B4-BE49-F238E27FC236}">
                <a16:creationId xmlns:a16="http://schemas.microsoft.com/office/drawing/2014/main" id="{6D7F83D0-E46E-4EC0-98BD-B3444CA841E9}"/>
              </a:ext>
            </a:extLst>
          </p:cNvPr>
          <p:cNvGraphicFramePr>
            <a:graphicFrameLocks noGrp="1"/>
          </p:cNvGraphicFramePr>
          <p:nvPr>
            <p:ph idx="1"/>
            <p:extLst>
              <p:ext uri="{D42A27DB-BD31-4B8C-83A1-F6EECF244321}">
                <p14:modId xmlns:p14="http://schemas.microsoft.com/office/powerpoint/2010/main" val="497279148"/>
              </p:ext>
            </p:extLst>
          </p:nvPr>
        </p:nvGraphicFramePr>
        <p:xfrm>
          <a:off x="1120775" y="1825625"/>
          <a:ext cx="10233025"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4" name="Εικόνα 3">
            <a:extLst>
              <a:ext uri="{FF2B5EF4-FFF2-40B4-BE49-F238E27FC236}">
                <a16:creationId xmlns:a16="http://schemas.microsoft.com/office/drawing/2014/main" id="{59C6055E-E7F3-474B-8560-7C7CDB67615B}"/>
              </a:ext>
            </a:extLst>
          </p:cNvPr>
          <p:cNvPicPr>
            <a:picLocks noChangeAspect="1"/>
          </p:cNvPicPr>
          <p:nvPr/>
        </p:nvPicPr>
        <p:blipFill>
          <a:blip r:embed="rId3"/>
          <a:stretch>
            <a:fillRect/>
          </a:stretch>
        </p:blipFill>
        <p:spPr>
          <a:xfrm>
            <a:off x="10386840" y="141412"/>
            <a:ext cx="1804420" cy="1441707"/>
          </a:xfrm>
          <a:prstGeom prst="rect">
            <a:avLst/>
          </a:prstGeom>
        </p:spPr>
      </p:pic>
    </p:spTree>
    <p:extLst>
      <p:ext uri="{BB962C8B-B14F-4D97-AF65-F5344CB8AC3E}">
        <p14:creationId xmlns:p14="http://schemas.microsoft.com/office/powerpoint/2010/main" val="10241569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19D9-90DD-47D5-93CB-F22A7F7C8D62}"/>
              </a:ext>
            </a:extLst>
          </p:cNvPr>
          <p:cNvSpPr>
            <a:spLocks noGrp="1"/>
          </p:cNvSpPr>
          <p:nvPr>
            <p:ph type="title"/>
          </p:nvPr>
        </p:nvSpPr>
        <p:spPr>
          <a:xfrm>
            <a:off x="838200" y="365125"/>
            <a:ext cx="10515600" cy="1325563"/>
          </a:xfrm>
        </p:spPr>
        <p:txBody>
          <a:bodyPr/>
          <a:lstStyle/>
          <a:p>
            <a:r>
              <a:rPr lang="en-US" dirty="0"/>
              <a:t>Rank of Greece</a:t>
            </a:r>
            <a:endParaRPr lang="el-GR" dirty="0"/>
          </a:p>
        </p:txBody>
      </p:sp>
      <p:pic>
        <p:nvPicPr>
          <p:cNvPr id="12" name="Graphic 11" descr="Drum">
            <a:extLst>
              <a:ext uri="{FF2B5EF4-FFF2-40B4-BE49-F238E27FC236}">
                <a16:creationId xmlns:a16="http://schemas.microsoft.com/office/drawing/2014/main" id="{DBE37BB1-DE24-4F1A-ADB1-1FA8842691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4162" y="1717162"/>
            <a:ext cx="3423675" cy="3423675"/>
          </a:xfrm>
          <a:prstGeom prst="rect">
            <a:avLst/>
          </a:prstGeom>
        </p:spPr>
      </p:pic>
      <p:pic>
        <p:nvPicPr>
          <p:cNvPr id="13" name="drum-roll-sound-effect">
            <a:hlinkClick r:id="" action="ppaction://media"/>
            <a:extLst>
              <a:ext uri="{FF2B5EF4-FFF2-40B4-BE49-F238E27FC236}">
                <a16:creationId xmlns:a16="http://schemas.microsoft.com/office/drawing/2014/main" id="{62A2C222-ABF7-4081-BF85-8A716A7C59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09756" y="5571093"/>
            <a:ext cx="487362" cy="487362"/>
          </a:xfrm>
          <a:prstGeom prst="rect">
            <a:avLst/>
          </a:prstGeom>
        </p:spPr>
      </p:pic>
      <p:pic>
        <p:nvPicPr>
          <p:cNvPr id="6" name="Εικόνα 5">
            <a:extLst>
              <a:ext uri="{FF2B5EF4-FFF2-40B4-BE49-F238E27FC236}">
                <a16:creationId xmlns:a16="http://schemas.microsoft.com/office/drawing/2014/main" id="{6C8318C3-AF8A-472C-8C35-F069A1263FB3}"/>
              </a:ext>
            </a:extLst>
          </p:cNvPr>
          <p:cNvPicPr>
            <a:picLocks noChangeAspect="1"/>
          </p:cNvPicPr>
          <p:nvPr/>
        </p:nvPicPr>
        <p:blipFill>
          <a:blip r:embed="rId7"/>
          <a:stretch>
            <a:fillRect/>
          </a:stretch>
        </p:blipFill>
        <p:spPr>
          <a:xfrm>
            <a:off x="10387580" y="160204"/>
            <a:ext cx="1804420" cy="1441707"/>
          </a:xfrm>
          <a:prstGeom prst="rect">
            <a:avLst/>
          </a:prstGeom>
        </p:spPr>
      </p:pic>
    </p:spTree>
    <p:extLst>
      <p:ext uri="{BB962C8B-B14F-4D97-AF65-F5344CB8AC3E}">
        <p14:creationId xmlns:p14="http://schemas.microsoft.com/office/powerpoint/2010/main" val="286747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4500" fill="hold"/>
                                        <p:tgtEl>
                                          <p:spTgt spid="12"/>
                                        </p:tgtEl>
                                        <p:attrNameLst>
                                          <p:attrName>ppt_x</p:attrName>
                                        </p:attrNameLst>
                                      </p:cBhvr>
                                      <p:tavLst>
                                        <p:tav tm="0">
                                          <p:val>
                                            <p:strVal val="#ppt_x"/>
                                          </p:val>
                                        </p:tav>
                                        <p:tav tm="100000">
                                          <p:val>
                                            <p:strVal val="#ppt_x"/>
                                          </p:val>
                                        </p:tav>
                                      </p:tavLst>
                                    </p:anim>
                                    <p:anim calcmode="lin" valueType="num">
                                      <p:cBhvr additive="base">
                                        <p:cTn id="15" dur="4500" fill="hold"/>
                                        <p:tgtEl>
                                          <p:spTgt spid="12"/>
                                        </p:tgtEl>
                                        <p:attrNameLst>
                                          <p:attrName>ppt_y</p:attrName>
                                        </p:attrNameLst>
                                      </p:cBhvr>
                                      <p:tavLst>
                                        <p:tav tm="0">
                                          <p:val>
                                            <p:strVal val="1+#ppt_h/2"/>
                                          </p:val>
                                        </p:tav>
                                        <p:tav tm="100000">
                                          <p:val>
                                            <p:strVal val="#ppt_y"/>
                                          </p:val>
                                        </p:tav>
                                      </p:tavLst>
                                    </p:anim>
                                  </p:childTnLst>
                                </p:cTn>
                              </p:par>
                              <p:par>
                                <p:cTn id="16" presetID="1" presetClass="mediacall" presetSubtype="0" fill="hold" nodeType="withEffect">
                                  <p:stCondLst>
                                    <p:cond delay="0"/>
                                  </p:stCondLst>
                                  <p:childTnLst>
                                    <p:cmd type="call" cmd="playFrom(0.0)">
                                      <p:cBhvr>
                                        <p:cTn id="17" dur="629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683">
                <p:cTn id="18"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a:extLst>
              <a:ext uri="{FF2B5EF4-FFF2-40B4-BE49-F238E27FC236}">
                <a16:creationId xmlns:a16="http://schemas.microsoft.com/office/drawing/2014/main" id="{0CE568AB-B1C2-4D50-8BA1-F3D9CC70AF65}"/>
              </a:ext>
            </a:extLst>
          </p:cNvPr>
          <p:cNvGraphicFramePr>
            <a:graphicFrameLocks/>
          </p:cNvGraphicFramePr>
          <p:nvPr>
            <p:extLst>
              <p:ext uri="{D42A27DB-BD31-4B8C-83A1-F6EECF244321}">
                <p14:modId xmlns:p14="http://schemas.microsoft.com/office/powerpoint/2010/main" val="1961707621"/>
              </p:ext>
            </p:extLst>
          </p:nvPr>
        </p:nvGraphicFramePr>
        <p:xfrm>
          <a:off x="881164" y="1253331"/>
          <a:ext cx="10233025" cy="4351338"/>
        </p:xfrm>
        <a:graphic>
          <a:graphicData uri="http://schemas.openxmlformats.org/drawingml/2006/chart">
            <c:chart xmlns:c="http://schemas.openxmlformats.org/drawingml/2006/chart" xmlns:r="http://schemas.openxmlformats.org/officeDocument/2006/relationships" r:id="rId4"/>
          </a:graphicData>
        </a:graphic>
      </p:graphicFrame>
      <p:pic>
        <p:nvPicPr>
          <p:cNvPr id="12" name="Graphic 11" descr="Clarinet">
            <a:extLst>
              <a:ext uri="{FF2B5EF4-FFF2-40B4-BE49-F238E27FC236}">
                <a16:creationId xmlns:a16="http://schemas.microsoft.com/office/drawing/2014/main" id="{8BC0F8F7-284D-4506-8E47-9734C1FCF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01030" y="5132488"/>
            <a:ext cx="1114791" cy="1114791"/>
          </a:xfrm>
          <a:prstGeom prst="rect">
            <a:avLst/>
          </a:prstGeom>
        </p:spPr>
      </p:pic>
      <p:pic>
        <p:nvPicPr>
          <p:cNvPr id="14" name="Graphic 13" descr="Clarinet">
            <a:extLst>
              <a:ext uri="{FF2B5EF4-FFF2-40B4-BE49-F238E27FC236}">
                <a16:creationId xmlns:a16="http://schemas.microsoft.com/office/drawing/2014/main" id="{64C3BF0C-1002-479C-8F48-C07A9BEECE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483963">
            <a:off x="713803" y="350353"/>
            <a:ext cx="1010771" cy="1010771"/>
          </a:xfrm>
          <a:prstGeom prst="rect">
            <a:avLst/>
          </a:prstGeom>
        </p:spPr>
      </p:pic>
      <p:pic>
        <p:nvPicPr>
          <p:cNvPr id="16" name="Graphic 15" descr="Music notes">
            <a:extLst>
              <a:ext uri="{FF2B5EF4-FFF2-40B4-BE49-F238E27FC236}">
                <a16:creationId xmlns:a16="http://schemas.microsoft.com/office/drawing/2014/main" id="{24767FBF-2901-4CBC-B437-AEED3E56D8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163641">
            <a:off x="9387046" y="6010879"/>
            <a:ext cx="450281" cy="450281"/>
          </a:xfrm>
          <a:prstGeom prst="rect">
            <a:avLst/>
          </a:prstGeom>
        </p:spPr>
      </p:pic>
      <p:pic>
        <p:nvPicPr>
          <p:cNvPr id="18" name="Graphic 17" descr="Music">
            <a:extLst>
              <a:ext uri="{FF2B5EF4-FFF2-40B4-BE49-F238E27FC236}">
                <a16:creationId xmlns:a16="http://schemas.microsoft.com/office/drawing/2014/main" id="{5AC9CDCC-59E0-4BDF-8442-650C643819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041664">
            <a:off x="9025133" y="6087535"/>
            <a:ext cx="412936" cy="412936"/>
          </a:xfrm>
          <a:prstGeom prst="rect">
            <a:avLst/>
          </a:prstGeom>
        </p:spPr>
      </p:pic>
      <p:pic>
        <p:nvPicPr>
          <p:cNvPr id="22" name="Graphic 21" descr="Music notation">
            <a:extLst>
              <a:ext uri="{FF2B5EF4-FFF2-40B4-BE49-F238E27FC236}">
                <a16:creationId xmlns:a16="http://schemas.microsoft.com/office/drawing/2014/main" id="{73BCCC93-19C2-454B-9485-0E1DD98130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38717">
            <a:off x="1894746" y="662513"/>
            <a:ext cx="914400" cy="914400"/>
          </a:xfrm>
          <a:prstGeom prst="rect">
            <a:avLst/>
          </a:prstGeom>
        </p:spPr>
      </p:pic>
      <p:pic>
        <p:nvPicPr>
          <p:cNvPr id="9" name="Εικόνα 8">
            <a:extLst>
              <a:ext uri="{FF2B5EF4-FFF2-40B4-BE49-F238E27FC236}">
                <a16:creationId xmlns:a16="http://schemas.microsoft.com/office/drawing/2014/main" id="{E51007B4-7AF0-43B1-9FF8-3DBF5FC87F1B}"/>
              </a:ext>
            </a:extLst>
          </p:cNvPr>
          <p:cNvPicPr>
            <a:picLocks noChangeAspect="1"/>
          </p:cNvPicPr>
          <p:nvPr/>
        </p:nvPicPr>
        <p:blipFill>
          <a:blip r:embed="rId13"/>
          <a:stretch>
            <a:fillRect/>
          </a:stretch>
        </p:blipFill>
        <p:spPr>
          <a:xfrm>
            <a:off x="10373844" y="134884"/>
            <a:ext cx="1804420" cy="1441707"/>
          </a:xfrm>
          <a:prstGeom prst="rect">
            <a:avLst/>
          </a:prstGeom>
        </p:spPr>
      </p:pic>
      <p:pic>
        <p:nvPicPr>
          <p:cNvPr id="3" name="spongebob-fail">
            <a:hlinkClick r:id="" action="ppaction://media"/>
            <a:extLst>
              <a:ext uri="{FF2B5EF4-FFF2-40B4-BE49-F238E27FC236}">
                <a16:creationId xmlns:a16="http://schemas.microsoft.com/office/drawing/2014/main" id="{12A68E2C-4B41-4112-A5FF-8C9CFC559F39}"/>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2298154" y="5918558"/>
            <a:ext cx="487362" cy="487363"/>
          </a:xfrm>
          <a:prstGeom prst="rect">
            <a:avLst/>
          </a:prstGeom>
        </p:spPr>
      </p:pic>
    </p:spTree>
    <p:extLst>
      <p:ext uri="{BB962C8B-B14F-4D97-AF65-F5344CB8AC3E}">
        <p14:creationId xmlns:p14="http://schemas.microsoft.com/office/powerpoint/2010/main" val="44508096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par>
                                <p:cTn id="8" presetID="1" presetClass="mediacall" presetSubtype="0" fill="hold" nodeType="withEffect">
                                  <p:stCondLst>
                                    <p:cond delay="0"/>
                                  </p:stCondLst>
                                  <p:childTnLst>
                                    <p:cmd type="call" cmd="playFrom(0.0)">
                                      <p:cBhvr>
                                        <p:cTn id="9" dur="3384" fill="hold"/>
                                        <p:tgtEl>
                                          <p:spTgt spid="3"/>
                                        </p:tgtEl>
                                      </p:cBhvr>
                                    </p:cmd>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3"/>
                </p:tgtEl>
              </p:cMediaNode>
            </p:audio>
          </p:childTnLst>
        </p:cTn>
      </p:par>
    </p:tnLst>
    <p:bldLst>
      <p:bldGraphic spid="2"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1.1"/>
</p:tagLst>
</file>

<file path=ppt/tags/tag2.xml><?xml version="1.0" encoding="utf-8"?>
<p:tagLst xmlns:a="http://schemas.openxmlformats.org/drawingml/2006/main" xmlns:r="http://schemas.openxmlformats.org/officeDocument/2006/relationships" xmlns:p="http://schemas.openxmlformats.org/presentationml/2006/main">
  <p:tag name="TIMING" val="|1.2|1.5|5.3"/>
</p:tagLst>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375</Words>
  <Application>Microsoft Office PowerPoint</Application>
  <PresentationFormat>Ευρεία οθόνη</PresentationFormat>
  <Paragraphs>60</Paragraphs>
  <Slides>12</Slides>
  <Notes>0</Notes>
  <HiddenSlides>0</HiddenSlides>
  <MMClips>4</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12</vt:i4>
      </vt:variant>
    </vt:vector>
  </HeadingPairs>
  <TitlesOfParts>
    <vt:vector size="17" baseType="lpstr">
      <vt:lpstr>Arial</vt:lpstr>
      <vt:lpstr>Calibri</vt:lpstr>
      <vt:lpstr>Corbel</vt:lpstr>
      <vt:lpstr>Vladimir Script</vt:lpstr>
      <vt:lpstr>Depth</vt:lpstr>
      <vt:lpstr>The Fundain </vt:lpstr>
      <vt:lpstr>The Fundain</vt:lpstr>
      <vt:lpstr>Παρουσίαση του PowerPoint</vt:lpstr>
      <vt:lpstr>Μία ιδέα…</vt:lpstr>
      <vt:lpstr>Η Ιδέα του Project “The Fundain”</vt:lpstr>
      <vt:lpstr>World Giving Index </vt:lpstr>
      <vt:lpstr>Τις 10 πρώτες θέσεις κατέχουν</vt:lpstr>
      <vt:lpstr>Rank of Greece</vt:lpstr>
      <vt:lpstr>Παρουσίαση του PowerPoint</vt:lpstr>
      <vt:lpstr>Το Όραμα του Project “The Fundain”</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2021-04-10T21:14:15Z</dcterms:created>
  <dcterms:modified xsi:type="dcterms:W3CDTF">2021-04-10T21:56:59Z</dcterms:modified>
</cp:coreProperties>
</file>